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2"/>
  </p:notesMasterIdLst>
  <p:sldIdLst>
    <p:sldId id="257" r:id="rId2"/>
    <p:sldId id="462" r:id="rId3"/>
    <p:sldId id="454" r:id="rId4"/>
    <p:sldId id="420" r:id="rId5"/>
    <p:sldId id="455" r:id="rId6"/>
    <p:sldId id="488" r:id="rId7"/>
    <p:sldId id="456" r:id="rId8"/>
    <p:sldId id="489" r:id="rId9"/>
    <p:sldId id="460" r:id="rId10"/>
    <p:sldId id="463" r:id="rId11"/>
    <p:sldId id="464" r:id="rId12"/>
    <p:sldId id="490" r:id="rId13"/>
    <p:sldId id="613" r:id="rId14"/>
    <p:sldId id="614" r:id="rId15"/>
    <p:sldId id="615" r:id="rId16"/>
    <p:sldId id="616" r:id="rId17"/>
    <p:sldId id="617" r:id="rId18"/>
    <p:sldId id="618" r:id="rId19"/>
    <p:sldId id="619" r:id="rId20"/>
    <p:sldId id="620" r:id="rId21"/>
    <p:sldId id="621" r:id="rId22"/>
    <p:sldId id="491" r:id="rId23"/>
    <p:sldId id="507" r:id="rId24"/>
    <p:sldId id="622" r:id="rId25"/>
    <p:sldId id="623" r:id="rId26"/>
    <p:sldId id="624" r:id="rId27"/>
    <p:sldId id="625" r:id="rId28"/>
    <p:sldId id="508" r:id="rId29"/>
    <p:sldId id="509" r:id="rId30"/>
    <p:sldId id="510" r:id="rId31"/>
    <p:sldId id="626" r:id="rId32"/>
    <p:sldId id="627" r:id="rId33"/>
    <p:sldId id="628" r:id="rId34"/>
    <p:sldId id="629" r:id="rId35"/>
    <p:sldId id="511" r:id="rId36"/>
    <p:sldId id="630" r:id="rId37"/>
    <p:sldId id="631" r:id="rId38"/>
    <p:sldId id="492" r:id="rId39"/>
    <p:sldId id="493" r:id="rId40"/>
    <p:sldId id="498" r:id="rId41"/>
    <p:sldId id="512" r:id="rId42"/>
    <p:sldId id="495" r:id="rId43"/>
    <p:sldId id="496" r:id="rId44"/>
    <p:sldId id="497" r:id="rId45"/>
    <p:sldId id="514" r:id="rId46"/>
    <p:sldId id="501" r:id="rId47"/>
    <p:sldId id="502" r:id="rId48"/>
    <p:sldId id="503" r:id="rId49"/>
    <p:sldId id="504" r:id="rId50"/>
    <p:sldId id="515" r:id="rId51"/>
    <p:sldId id="505" r:id="rId52"/>
    <p:sldId id="506" r:id="rId53"/>
    <p:sldId id="289" r:id="rId54"/>
    <p:sldId id="578" r:id="rId55"/>
    <p:sldId id="258" r:id="rId56"/>
    <p:sldId id="528" r:id="rId57"/>
    <p:sldId id="529" r:id="rId58"/>
    <p:sldId id="606" r:id="rId59"/>
    <p:sldId id="632" r:id="rId60"/>
    <p:sldId id="607" r:id="rId61"/>
    <p:sldId id="634" r:id="rId62"/>
    <p:sldId id="635" r:id="rId63"/>
    <p:sldId id="637" r:id="rId64"/>
    <p:sldId id="638" r:id="rId65"/>
    <p:sldId id="639" r:id="rId66"/>
    <p:sldId id="641" r:id="rId67"/>
    <p:sldId id="609" r:id="rId68"/>
    <p:sldId id="610" r:id="rId69"/>
    <p:sldId id="611" r:id="rId70"/>
    <p:sldId id="642" r:id="rId71"/>
    <p:sldId id="643" r:id="rId72"/>
    <p:sldId id="644" r:id="rId73"/>
    <p:sldId id="645" r:id="rId74"/>
    <p:sldId id="646" r:id="rId75"/>
    <p:sldId id="647" r:id="rId76"/>
    <p:sldId id="648" r:id="rId77"/>
    <p:sldId id="649" r:id="rId78"/>
    <p:sldId id="650" r:id="rId79"/>
    <p:sldId id="651" r:id="rId80"/>
    <p:sldId id="522" r:id="rId8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0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E8DEED-C3C7-4981-A9AC-5839D27CE09E}" type="datetimeFigureOut">
              <a:rPr lang="ru-RU" smtClean="0"/>
              <a:t>05.05.2025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9F72B8-8218-47B7-BD52-C6D3F33BD70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584040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9F72B8-8218-47B7-BD52-C6D3F33BD70A}" type="slidenum">
              <a:rPr lang="ru-RU" smtClean="0"/>
              <a:t>75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350463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>
            <a:extLst>
              <a:ext uri="{FF2B5EF4-FFF2-40B4-BE49-F238E27FC236}">
                <a16:creationId xmlns:a16="http://schemas.microsoft.com/office/drawing/2014/main" id="{B1DD35CD-40A2-1ECB-453F-1C2E7ED81BB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F394AA48-03D3-4835-AC5C-833429931E39}" type="slidenum">
              <a:rPr lang="ru-RU" altLang="ru-RU" smtClean="0">
                <a:latin typeface="Times New Roman" panose="02020603050405020304" pitchFamily="18" charset="0"/>
              </a:rPr>
              <a:pPr/>
              <a:t>80</a:t>
            </a:fld>
            <a:endParaRPr lang="ru-RU" altLang="ru-RU">
              <a:latin typeface="Times New Roman" panose="02020603050405020304" pitchFamily="18" charset="0"/>
            </a:endParaRPr>
          </a:p>
        </p:txBody>
      </p:sp>
      <p:sp>
        <p:nvSpPr>
          <p:cNvPr id="18435" name="Образ слайда 1">
            <a:extLst>
              <a:ext uri="{FF2B5EF4-FFF2-40B4-BE49-F238E27FC236}">
                <a16:creationId xmlns:a16="http://schemas.microsoft.com/office/drawing/2014/main" id="{F6DEBA31-6D5B-1427-BB54-7446E881F28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79388" y="731838"/>
            <a:ext cx="6497637" cy="3656012"/>
          </a:xfrm>
          <a:ln/>
        </p:spPr>
      </p:sp>
      <p:sp>
        <p:nvSpPr>
          <p:cNvPr id="18436" name="Заметки 2">
            <a:extLst>
              <a:ext uri="{FF2B5EF4-FFF2-40B4-BE49-F238E27FC236}">
                <a16:creationId xmlns:a16="http://schemas.microsoft.com/office/drawing/2014/main" id="{BA14E397-7AC0-193B-FC47-51D1516CC1D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ru-RU" altLang="ru-RU"/>
          </a:p>
        </p:txBody>
      </p:sp>
      <p:sp>
        <p:nvSpPr>
          <p:cNvPr id="18437" name="Номер слайда 3">
            <a:extLst>
              <a:ext uri="{FF2B5EF4-FFF2-40B4-BE49-F238E27FC236}">
                <a16:creationId xmlns:a16="http://schemas.microsoft.com/office/drawing/2014/main" id="{58DB7B44-377D-8DE4-FE6E-60B65C9045C8}"/>
              </a:ext>
            </a:extLst>
          </p:cNvPr>
          <p:cNvSpPr txBox="1">
            <a:spLocks noGrp="1"/>
          </p:cNvSpPr>
          <p:nvPr/>
        </p:nvSpPr>
        <p:spPr bwMode="auto">
          <a:xfrm>
            <a:off x="3883025" y="9261475"/>
            <a:ext cx="2971800" cy="487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CF194E7A-55B2-44B2-881E-C5E6FA5DA5A0}" type="slidenum">
              <a:rPr lang="ru-RU" altLang="ru-RU" sz="1200" b="1">
                <a:latin typeface="Times New Roman" panose="02020603050405020304" pitchFamily="18" charset="0"/>
              </a:rPr>
              <a:pPr algn="r"/>
              <a:t>80</a:t>
            </a:fld>
            <a:endParaRPr lang="ru-RU" altLang="ru-RU" sz="1200" b="1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A7C9AE3-37D5-31AD-8C11-4FAB5AEA9B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DD5703F-B931-2D68-37E9-0621FC3457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338CC4E-A932-7938-46A8-C23C0ACD5D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778E0-7124-432F-AF7E-6999DD98DF9A}" type="datetimeFigureOut">
              <a:rPr lang="ru-RU" smtClean="0"/>
              <a:t>05.05.2025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C0F8CC3-9D38-DF5E-DC0D-1D9B09B48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FD9A8CF-6656-B692-4612-2E89809BE7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54748-105D-48CB-8B31-793A3C01F8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10643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1B117D1-1DB8-7934-CF9C-A5AF32AB9F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7366B766-C3DE-037D-37FA-A97E157F2E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976D781-4D36-CA95-FE12-1CC79289F8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778E0-7124-432F-AF7E-6999DD98DF9A}" type="datetimeFigureOut">
              <a:rPr lang="ru-RU" smtClean="0"/>
              <a:t>05.05.2025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9BDAC22-4C8E-E95C-8234-3030D1D107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18BA41B-EAE8-CC83-3EC2-8E4102EDA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54748-105D-48CB-8B31-793A3C01F8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694549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35547700-D8BE-2676-6073-60D274FFB0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B9A065AD-E3BE-4A37-A5B4-280F547D97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7B6C4AD-1EB0-71D6-173B-8F857492DC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778E0-7124-432F-AF7E-6999DD98DF9A}" type="datetimeFigureOut">
              <a:rPr lang="ru-RU" smtClean="0"/>
              <a:t>05.05.2025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BC78CE9-CB93-06EE-8A5F-71FC434D56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CCA79BF-87C5-6D57-6AEC-DA8ED91B1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54748-105D-48CB-8B31-793A3C01F8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901931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>
  <p:cSld name="Заголовок и текст над объекто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66233" y="304801"/>
            <a:ext cx="10668000" cy="1216025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sz="half" idx="1"/>
          </p:nvPr>
        </p:nvSpPr>
        <p:spPr>
          <a:xfrm>
            <a:off x="755651" y="1752601"/>
            <a:ext cx="10668000" cy="2309813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755651" y="4214813"/>
            <a:ext cx="10668000" cy="230981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36069248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>
  <p:cSld name="Заголовок, 2 маленьких объекта и 1 большой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66233" y="304801"/>
            <a:ext cx="10668000" cy="1216025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sz="quarter" idx="1"/>
          </p:nvPr>
        </p:nvSpPr>
        <p:spPr>
          <a:xfrm>
            <a:off x="755651" y="1752601"/>
            <a:ext cx="5232400" cy="2309813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quarter" idx="2"/>
          </p:nvPr>
        </p:nvSpPr>
        <p:spPr>
          <a:xfrm>
            <a:off x="755651" y="4214813"/>
            <a:ext cx="5232400" cy="230981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Содержимое 4"/>
          <p:cNvSpPr>
            <a:spLocks noGrp="1"/>
          </p:cNvSpPr>
          <p:nvPr>
            <p:ph sz="half" idx="3"/>
          </p:nvPr>
        </p:nvSpPr>
        <p:spPr>
          <a:xfrm>
            <a:off x="6191251" y="1752600"/>
            <a:ext cx="5232400" cy="4772025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34031817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>
  <p:cSld name="Заголовок, 1 большой объект и 2 маленьких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quarter" idx="2"/>
          </p:nvPr>
        </p:nvSpPr>
        <p:spPr>
          <a:xfrm>
            <a:off x="6197600" y="1600200"/>
            <a:ext cx="5384800" cy="21859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Объект 4"/>
          <p:cNvSpPr>
            <a:spLocks noGrp="1"/>
          </p:cNvSpPr>
          <p:nvPr>
            <p:ph sz="quarter" idx="3"/>
          </p:nvPr>
        </p:nvSpPr>
        <p:spPr>
          <a:xfrm>
            <a:off x="6197600" y="3938589"/>
            <a:ext cx="5384800" cy="2187575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0FDF8606-2013-03C6-529A-C8476F4365E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 altLang="ru-RU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C551210E-AF1F-3CA5-8ED2-11E8DEC2A9C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 altLang="ru-RU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344F288C-7C86-D234-772D-33E6E518BFD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8EB0E43-4155-4163-BFAB-5DD888040EAD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8320226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/>
          </p:nvPr>
        </p:nvSpPr>
        <p:spPr>
          <a:xfrm>
            <a:off x="609600" y="274639"/>
            <a:ext cx="10972800" cy="5851525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D1297593-8339-7E8D-C003-448E78C63DA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 altLang="ru-RU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D53A6E90-3692-6638-E24D-56B7D321073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 altLang="ru-RU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E1DA3EA3-E90C-3957-0A44-AAC7307157F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064A9AE-D31A-4ACC-A983-FBE4DE9CFFD5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3319476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9FAEC7F-8CA3-49BB-BCDE-413DFB2E7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A1E719E-0A15-7C4F-D41A-0997BF0DBA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BA735E1-7309-03BD-45CF-D6927DD841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778E0-7124-432F-AF7E-6999DD98DF9A}" type="datetimeFigureOut">
              <a:rPr lang="ru-RU" smtClean="0"/>
              <a:t>05.05.2025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D3738AE-84F3-6961-16EB-5D17FCE0A9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C0BCE33-A187-B850-ED7B-F6F577D1F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54748-105D-48CB-8B31-793A3C01F8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515189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A3DC86A-0084-DDB5-E853-4C32CFFD6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68363C6-2CC6-87FE-9B5B-D3DBCE7F25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73105AC-154F-2C07-F92D-24EDD549D4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778E0-7124-432F-AF7E-6999DD98DF9A}" type="datetimeFigureOut">
              <a:rPr lang="ru-RU" smtClean="0"/>
              <a:t>05.05.2025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B394588-2A45-0873-2356-3838FC8902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49CF0D9-8287-E758-97CB-2A3B3BC116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54748-105D-48CB-8B31-793A3C01F8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519844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B7A2364-0D3F-61AF-525F-AA11BD287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528E5A6-3145-D0FB-3115-D9F185275B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68B3BC2A-AE13-5C29-9820-7ADF6037DB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7EC26D4-D50F-A510-CAE5-E377CAA392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778E0-7124-432F-AF7E-6999DD98DF9A}" type="datetimeFigureOut">
              <a:rPr lang="ru-RU" smtClean="0"/>
              <a:t>05.05.2025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FDC8833-AF14-DBCB-FFB3-038C83598B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E3B5C71-5132-9701-E1A9-658819916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54748-105D-48CB-8B31-793A3C01F8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216331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69B5A58-6741-57E6-432F-8F74815F4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EA93273-D31B-7CB3-5578-479EF232A2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6BD56AD1-B53D-4C15-9973-32C5F37633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2301FD0F-759E-1812-0DCC-84F3DCBD34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ED316500-0327-5CA2-3889-0E62C5F0F0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4267465A-0A30-3F42-4C3F-3C528D5C3F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778E0-7124-432F-AF7E-6999DD98DF9A}" type="datetimeFigureOut">
              <a:rPr lang="ru-RU" smtClean="0"/>
              <a:t>05.05.2025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3D2C1221-C48B-C12A-BA70-C564A47EEB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788E1973-9B3D-9713-42AA-4BDCCA8871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54748-105D-48CB-8B31-793A3C01F8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206368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20021EE-5E09-9C0F-4A5F-138EC56137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68534BC9-158F-DF9E-AB87-033D5708D1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778E0-7124-432F-AF7E-6999DD98DF9A}" type="datetimeFigureOut">
              <a:rPr lang="ru-RU" smtClean="0"/>
              <a:t>05.05.2025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2868C978-AAC7-A912-8EBD-7BFED5AA6E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5FC09234-CD19-2F64-A5A8-61E7464FDC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54748-105D-48CB-8B31-793A3C01F8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246734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16C644AC-3ADE-E22E-D224-ADD7C8A88C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778E0-7124-432F-AF7E-6999DD98DF9A}" type="datetimeFigureOut">
              <a:rPr lang="ru-RU" smtClean="0"/>
              <a:t>05.05.2025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6635FED6-9DB2-2EDA-8087-6197F9543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C6CC6A4-7B08-0F9F-8453-1C5FAC102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54748-105D-48CB-8B31-793A3C01F8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317928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C356832-CA12-00BC-01E5-30D87DE334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837A310-8353-3515-3B09-2E2CDDFED8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04656A1-3556-91E0-DAA6-4B1139BECE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B79526C-3784-284E-2048-DEF5BD00C6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778E0-7124-432F-AF7E-6999DD98DF9A}" type="datetimeFigureOut">
              <a:rPr lang="ru-RU" smtClean="0"/>
              <a:t>05.05.2025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74EB161-2425-1426-23C7-E7C074F638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271F824-5AE0-959A-E867-3936A11B0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54748-105D-48CB-8B31-793A3C01F8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655238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AF0BE6B-9739-336A-57F2-C1482528C9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C44271EC-1BC6-EFB7-605E-8001E03C5AA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071536E-8197-4629-A2FB-B3B4673664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F38EE5C-8CB8-BA06-62C1-94391FC235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778E0-7124-432F-AF7E-6999DD98DF9A}" type="datetimeFigureOut">
              <a:rPr lang="ru-RU" smtClean="0"/>
              <a:t>05.05.2025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9FDE7BE-7930-9AB4-7B4D-D45702F6AE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B051362-7884-EBB9-3C42-F498B997A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54748-105D-48CB-8B31-793A3C01F8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756840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58DDCA5-4B8E-526B-E722-9A651D7090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2BD1E06-0231-60B4-3B0B-8B3E7ED465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65A4A03-56AF-1CB7-2914-8B2D803F8E7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4778E0-7124-432F-AF7E-6999DD98DF9A}" type="datetimeFigureOut">
              <a:rPr lang="ru-RU" smtClean="0"/>
              <a:t>05.05.2025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A033DA0-5451-12DE-8C10-9B73480B2F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5BDF7AA-7AF0-DA13-CE5D-8D15E20F00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654748-105D-48CB-8B31-793A3C01F8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553596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4" r:id="rId14"/>
    <p:sldLayoutId id="2147483665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3.wmf"/><Relationship Id="rId5" Type="http://schemas.openxmlformats.org/officeDocument/2006/relationships/oleObject" Target="../embeddings/oleObject10.bin"/><Relationship Id="rId4" Type="http://schemas.openxmlformats.org/officeDocument/2006/relationships/image" Target="../media/image22.w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wmf"/><Relationship Id="rId2" Type="http://schemas.openxmlformats.org/officeDocument/2006/relationships/oleObject" Target="../embeddings/oleObject11.bin"/><Relationship Id="rId1" Type="http://schemas.openxmlformats.org/officeDocument/2006/relationships/slideLayout" Target="../slideLayouts/slideLayout2.xml"/><Relationship Id="rId5" Type="http://schemas.microsoft.com/office/2007/relationships/hdphoto" Target="../media/hdphoto4.wdp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8.wm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5.bin"/><Relationship Id="rId3" Type="http://schemas.microsoft.com/office/2007/relationships/hdphoto" Target="../media/hdphoto5.wdp"/><Relationship Id="rId7" Type="http://schemas.openxmlformats.org/officeDocument/2006/relationships/image" Target="../media/image31.wmf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4.bin"/><Relationship Id="rId11" Type="http://schemas.microsoft.com/office/2007/relationships/hdphoto" Target="../media/hdphoto6.wdp"/><Relationship Id="rId5" Type="http://schemas.openxmlformats.org/officeDocument/2006/relationships/image" Target="../media/image30.wmf"/><Relationship Id="rId10" Type="http://schemas.openxmlformats.org/officeDocument/2006/relationships/image" Target="../media/image33.png"/><Relationship Id="rId4" Type="http://schemas.openxmlformats.org/officeDocument/2006/relationships/oleObject" Target="../embeddings/oleObject13.bin"/><Relationship Id="rId9" Type="http://schemas.openxmlformats.org/officeDocument/2006/relationships/image" Target="../media/image32.wm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w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wmf"/><Relationship Id="rId2" Type="http://schemas.openxmlformats.org/officeDocument/2006/relationships/oleObject" Target="../embeddings/oleObject16.bin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wmf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9.bin"/><Relationship Id="rId3" Type="http://schemas.openxmlformats.org/officeDocument/2006/relationships/image" Target="../media/image40.wmf"/><Relationship Id="rId7" Type="http://schemas.openxmlformats.org/officeDocument/2006/relationships/image" Target="../media/image42.wmf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5.xml"/><Relationship Id="rId6" Type="http://schemas.openxmlformats.org/officeDocument/2006/relationships/oleObject" Target="../embeddings/oleObject18.bin"/><Relationship Id="rId5" Type="http://schemas.openxmlformats.org/officeDocument/2006/relationships/image" Target="../media/image41.wmf"/><Relationship Id="rId4" Type="http://schemas.openxmlformats.org/officeDocument/2006/relationships/oleObject" Target="../embeddings/oleObject17.bin"/><Relationship Id="rId9" Type="http://schemas.openxmlformats.org/officeDocument/2006/relationships/image" Target="../media/image43.w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wmf"/><Relationship Id="rId2" Type="http://schemas.openxmlformats.org/officeDocument/2006/relationships/oleObject" Target="../embeddings/oleObject20.bin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52.png"/><Relationship Id="rId4" Type="http://schemas.openxmlformats.org/officeDocument/2006/relationships/image" Target="../media/image51.w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3.bin"/><Relationship Id="rId3" Type="http://schemas.openxmlformats.org/officeDocument/2006/relationships/image" Target="../media/image62.png"/><Relationship Id="rId7" Type="http://schemas.openxmlformats.org/officeDocument/2006/relationships/image" Target="../media/image65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11" Type="http://schemas.openxmlformats.org/officeDocument/2006/relationships/image" Target="../media/image58.png"/><Relationship Id="rId5" Type="http://schemas.openxmlformats.org/officeDocument/2006/relationships/image" Target="../media/image63.wmf"/><Relationship Id="rId10" Type="http://schemas.openxmlformats.org/officeDocument/2006/relationships/image" Target="../media/image67.png"/><Relationship Id="rId4" Type="http://schemas.openxmlformats.org/officeDocument/2006/relationships/oleObject" Target="../embeddings/oleObject22.bin"/><Relationship Id="rId9" Type="http://schemas.openxmlformats.org/officeDocument/2006/relationships/image" Target="../media/image64.w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44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microsoft.com/office/2007/relationships/hdphoto" Target="../media/hdphoto9.wdp"/><Relationship Id="rId5" Type="http://schemas.openxmlformats.org/officeDocument/2006/relationships/image" Target="../media/image79.png"/><Relationship Id="rId4" Type="http://schemas.openxmlformats.org/officeDocument/2006/relationships/image" Target="../media/image7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png"/><Relationship Id="rId4" Type="http://schemas.microsoft.com/office/2007/relationships/hdphoto" Target="../media/hdphoto12.wdp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53.xml.rels><?xml version="1.0" encoding="UTF-8" standalone="yes"?>
<Relationships xmlns="http://schemas.openxmlformats.org/package/2006/relationships"><Relationship Id="rId3" Type="http://schemas.microsoft.com/office/2007/relationships/hdphoto" Target="../media/hdphoto14.wdp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3" Type="http://schemas.microsoft.com/office/2007/relationships/hdphoto" Target="../media/hdphoto15.wdp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6.wdp"/><Relationship Id="rId4" Type="http://schemas.openxmlformats.org/officeDocument/2006/relationships/image" Target="../media/image90.png"/></Relationships>
</file>

<file path=ppt/slides/_rels/slide55.xml.rels><?xml version="1.0" encoding="UTF-8" standalone="yes"?>
<Relationships xmlns="http://schemas.openxmlformats.org/package/2006/relationships"><Relationship Id="rId3" Type="http://schemas.microsoft.com/office/2007/relationships/hdphoto" Target="../media/hdphoto17.wdp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3" Type="http://schemas.microsoft.com/office/2007/relationships/hdphoto" Target="../media/hdphoto18.wdp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3" Type="http://schemas.microsoft.com/office/2007/relationships/hdphoto" Target="../media/hdphoto19.wdp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3" Type="http://schemas.microsoft.com/office/2007/relationships/hdphoto" Target="../media/hdphoto20.wdp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3" Type="http://schemas.microsoft.com/office/2007/relationships/hdphoto" Target="../media/hdphoto21.wdp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image" Target="../media/image6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8.wmf"/></Relationships>
</file>

<file path=ppt/slides/_rels/slide60.xml.rels><?xml version="1.0" encoding="UTF-8" standalone="yes"?>
<Relationships xmlns="http://schemas.openxmlformats.org/package/2006/relationships"><Relationship Id="rId3" Type="http://schemas.microsoft.com/office/2007/relationships/hdphoto" Target="../media/hdphoto22.wdp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3" Type="http://schemas.microsoft.com/office/2007/relationships/hdphoto" Target="../media/hdphoto23.wdp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3" Type="http://schemas.microsoft.com/office/2007/relationships/hdphoto" Target="../media/hdphoto24.wdp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3" Type="http://schemas.microsoft.com/office/2007/relationships/hdphoto" Target="../media/hdphoto25.wdp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3" Type="http://schemas.microsoft.com/office/2007/relationships/hdphoto" Target="../media/hdphoto26.wdp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3" Type="http://schemas.microsoft.com/office/2007/relationships/hdphoto" Target="../media/hdphoto27.wdp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3" Type="http://schemas.microsoft.com/office/2007/relationships/hdphoto" Target="../media/hdphoto28.wdp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3.xml"/></Relationships>
</file>

<file path=ppt/slides/_rels/slide67.xml.rels><?xml version="1.0" encoding="UTF-8" standalone="yes"?>
<Relationships xmlns="http://schemas.openxmlformats.org/package/2006/relationships"><Relationship Id="rId3" Type="http://schemas.microsoft.com/office/2007/relationships/hdphoto" Target="../media/hdphoto29.wdp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3.xml"/></Relationships>
</file>

<file path=ppt/slides/_rels/slide68.xml.rels><?xml version="1.0" encoding="UTF-8" standalone="yes"?>
<Relationships xmlns="http://schemas.openxmlformats.org/package/2006/relationships"><Relationship Id="rId3" Type="http://schemas.microsoft.com/office/2007/relationships/hdphoto" Target="../media/hdphoto30.wdp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3.xml"/></Relationships>
</file>

<file path=ppt/slides/_rels/slide69.xml.rels><?xml version="1.0" encoding="UTF-8" standalone="yes"?>
<Relationships xmlns="http://schemas.openxmlformats.org/package/2006/relationships"><Relationship Id="rId3" Type="http://schemas.microsoft.com/office/2007/relationships/hdphoto" Target="../media/hdphoto31.wdp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.bin"/><Relationship Id="rId13" Type="http://schemas.openxmlformats.org/officeDocument/2006/relationships/image" Target="../media/image16.wmf"/><Relationship Id="rId3" Type="http://schemas.microsoft.com/office/2007/relationships/hdphoto" Target="../media/hdphoto3.wdp"/><Relationship Id="rId7" Type="http://schemas.openxmlformats.org/officeDocument/2006/relationships/image" Target="../media/image13.wmf"/><Relationship Id="rId12" Type="http://schemas.openxmlformats.org/officeDocument/2006/relationships/oleObject" Target="../embeddings/oleObject7.bin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4.bin"/><Relationship Id="rId11" Type="http://schemas.openxmlformats.org/officeDocument/2006/relationships/image" Target="../media/image15.wmf"/><Relationship Id="rId5" Type="http://schemas.openxmlformats.org/officeDocument/2006/relationships/image" Target="../media/image12.wmf"/><Relationship Id="rId10" Type="http://schemas.openxmlformats.org/officeDocument/2006/relationships/oleObject" Target="../embeddings/oleObject6.bin"/><Relationship Id="rId4" Type="http://schemas.openxmlformats.org/officeDocument/2006/relationships/oleObject" Target="../embeddings/oleObject3.bin"/><Relationship Id="rId9" Type="http://schemas.openxmlformats.org/officeDocument/2006/relationships/image" Target="../media/image14.wmf"/></Relationships>
</file>

<file path=ppt/slides/_rels/slide70.xml.rels><?xml version="1.0" encoding="UTF-8" standalone="yes"?>
<Relationships xmlns="http://schemas.openxmlformats.org/package/2006/relationships"><Relationship Id="rId3" Type="http://schemas.microsoft.com/office/2007/relationships/hdphoto" Target="../media/hdphoto32.wdp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3.xml"/></Relationships>
</file>

<file path=ppt/slides/_rels/slide71.xml.rels><?xml version="1.0" encoding="UTF-8" standalone="yes"?>
<Relationships xmlns="http://schemas.openxmlformats.org/package/2006/relationships"><Relationship Id="rId3" Type="http://schemas.microsoft.com/office/2007/relationships/hdphoto" Target="../media/hdphoto33.wdp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3.xml"/></Relationships>
</file>

<file path=ppt/slides/_rels/slide72.xml.rels><?xml version="1.0" encoding="UTF-8" standalone="yes"?>
<Relationships xmlns="http://schemas.openxmlformats.org/package/2006/relationships"><Relationship Id="rId3" Type="http://schemas.microsoft.com/office/2007/relationships/hdphoto" Target="../media/hdphoto34.wdp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3.xml"/></Relationships>
</file>

<file path=ppt/slides/_rels/slide73.xml.rels><?xml version="1.0" encoding="UTF-8" standalone="yes"?>
<Relationships xmlns="http://schemas.openxmlformats.org/package/2006/relationships"><Relationship Id="rId3" Type="http://schemas.microsoft.com/office/2007/relationships/hdphoto" Target="../media/hdphoto35.wdp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3.xml"/></Relationships>
</file>

<file path=ppt/slides/_rels/slide74.xml.rels><?xml version="1.0" encoding="UTF-8" standalone="yes"?>
<Relationships xmlns="http://schemas.openxmlformats.org/package/2006/relationships"><Relationship Id="rId3" Type="http://schemas.microsoft.com/office/2007/relationships/hdphoto" Target="../media/hdphoto36.wdp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3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4" Type="http://schemas.microsoft.com/office/2007/relationships/hdphoto" Target="../media/hdphoto37.wdp"/></Relationships>
</file>

<file path=ppt/slides/_rels/slide76.xml.rels><?xml version="1.0" encoding="UTF-8" standalone="yes"?>
<Relationships xmlns="http://schemas.openxmlformats.org/package/2006/relationships"><Relationship Id="rId3" Type="http://schemas.microsoft.com/office/2007/relationships/hdphoto" Target="../media/hdphoto38.wdp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3.xml"/></Relationships>
</file>

<file path=ppt/slides/_rels/slide77.xml.rels><?xml version="1.0" encoding="UTF-8" standalone="yes"?>
<Relationships xmlns="http://schemas.openxmlformats.org/package/2006/relationships"><Relationship Id="rId3" Type="http://schemas.microsoft.com/office/2007/relationships/hdphoto" Target="../media/hdphoto39.wdp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3.xml"/></Relationships>
</file>

<file path=ppt/slides/_rels/slide78.xml.rels><?xml version="1.0" encoding="UTF-8" standalone="yes"?>
<Relationships xmlns="http://schemas.openxmlformats.org/package/2006/relationships"><Relationship Id="rId3" Type="http://schemas.microsoft.com/office/2007/relationships/hdphoto" Target="../media/hdphoto40.wdp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3.xml"/></Relationships>
</file>

<file path=ppt/slides/_rels/slide79.xml.rels><?xml version="1.0" encoding="UTF-8" standalone="yes"?>
<Relationships xmlns="http://schemas.openxmlformats.org/package/2006/relationships"><Relationship Id="rId3" Type="http://schemas.microsoft.com/office/2007/relationships/hdphoto" Target="../media/hdphoto41.wdp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wmf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4.bin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6.w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wmf"/><Relationship Id="rId2" Type="http://schemas.openxmlformats.org/officeDocument/2006/relationships/oleObject" Target="../embeddings/oleObject8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4">
            <a:extLst>
              <a:ext uri="{FF2B5EF4-FFF2-40B4-BE49-F238E27FC236}">
                <a16:creationId xmlns:a16="http://schemas.microsoft.com/office/drawing/2014/main" id="{3A9A463B-1AAA-9490-C2FF-CEFFE603C33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651168" y="68826"/>
            <a:ext cx="9144000" cy="998373"/>
          </a:xfrm>
        </p:spPr>
        <p:txBody>
          <a:bodyPr>
            <a:noAutofit/>
          </a:bodyPr>
          <a:lstStyle/>
          <a:p>
            <a:pPr algn="ctr" eaLnBrk="1" hangingPunct="1"/>
            <a:r>
              <a:rPr lang="ru-RU" b="1" kern="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Переменные электрические и магнитные поля</a:t>
            </a:r>
            <a:endParaRPr lang="ru-RU" altLang="ru-RU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C179C3-19ED-CC94-5FB8-5D648D0F9033}"/>
              </a:ext>
            </a:extLst>
          </p:cNvPr>
          <p:cNvSpPr txBox="1"/>
          <p:nvPr/>
        </p:nvSpPr>
        <p:spPr>
          <a:xfrm>
            <a:off x="931297" y="6008397"/>
            <a:ext cx="406072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b="1" dirty="0"/>
              <a:t>Профессор каф. физики, д.т.н. </a:t>
            </a:r>
          </a:p>
          <a:p>
            <a:r>
              <a:rPr lang="ru-RU" sz="2000" b="1" dirty="0"/>
              <a:t>Пщелко Николай Сергеевич</a:t>
            </a:r>
            <a:endParaRPr lang="ru-RU" sz="2000" dirty="0"/>
          </a:p>
        </p:txBody>
      </p:sp>
      <p:pic>
        <p:nvPicPr>
          <p:cNvPr id="2" name="Picture 36" descr="Иллюстрация правила Ленца.">
            <a:extLst>
              <a:ext uri="{FF2B5EF4-FFF2-40B4-BE49-F238E27FC236}">
                <a16:creationId xmlns:a16="http://schemas.microsoft.com/office/drawing/2014/main" id="{3B8F2880-7A51-A3B2-8E7F-7F8E870253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2256" y="1524002"/>
            <a:ext cx="5042055" cy="43065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6">
            <a:extLst>
              <a:ext uri="{FF2B5EF4-FFF2-40B4-BE49-F238E27FC236}">
                <a16:creationId xmlns:a16="http://schemas.microsoft.com/office/drawing/2014/main" id="{6438E6B6-51CB-C634-418D-127A47B9EE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7361" y="669937"/>
            <a:ext cx="10417278" cy="63094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 eaLnBrk="1" hangingPunct="1"/>
            <a:r>
              <a:rPr lang="ru-RU" altLang="ru-RU" sz="2400" dirty="0"/>
              <a:t>	Индукционный ток возникает </a:t>
            </a:r>
            <a:r>
              <a:rPr lang="ru-RU" altLang="ru-RU" sz="2400" dirty="0" err="1"/>
              <a:t>нетолько</a:t>
            </a:r>
            <a:r>
              <a:rPr lang="ru-RU" altLang="ru-RU" sz="2400" dirty="0"/>
              <a:t> в линейных проводниках, но и в массивных сплошных проводниках, помещенных в переменное магнитное поле. Эти </a:t>
            </a:r>
            <a:r>
              <a:rPr lang="ru-RU" altLang="ru-RU" sz="2400" b="1" i="1" dirty="0"/>
              <a:t>токи </a:t>
            </a:r>
            <a:r>
              <a:rPr lang="ru-RU" altLang="ru-RU" sz="2400" dirty="0"/>
              <a:t>оказываются замкнутыми в толще проводника и поэтому называются </a:t>
            </a:r>
            <a:r>
              <a:rPr lang="ru-RU" altLang="ru-RU" sz="2400" b="1" i="1" dirty="0"/>
              <a:t>вихревыми. </a:t>
            </a:r>
            <a:r>
              <a:rPr lang="ru-RU" altLang="ru-RU" sz="2400" dirty="0"/>
              <a:t>Их также называют </a:t>
            </a:r>
            <a:r>
              <a:rPr lang="ru-RU" altLang="ru-RU" sz="2400" b="1" i="1" dirty="0"/>
              <a:t>токами Фуко </a:t>
            </a:r>
            <a:r>
              <a:rPr lang="ru-RU" altLang="ru-RU" sz="2400" dirty="0"/>
              <a:t>— по имени первого исследователя. Токи Фуко, как индукционные токи в линейных проводниках, подчиняются правилу Ленца: их магнитное поле направлено так, чтобы противодействовать изменению магнитного потока, индуцирующему вихревые токи. Например, если между полюсами </a:t>
            </a:r>
            <a:r>
              <a:rPr lang="ru-RU" altLang="ru-RU" sz="2400" dirty="0" err="1"/>
              <a:t>невключенного</a:t>
            </a:r>
            <a:r>
              <a:rPr lang="ru-RU" altLang="ru-RU" sz="2400" dirty="0"/>
              <a:t> электромагнита массивный медный маятник совершает практически незатухающие колебания, то при включении тока он испытывает сильное торможение и очень быстро останавливается. Это объясняется тем, что возникшие токи Фуко имеют такое направление, что действующие на них со стороны магнитного поля силы тормозят движение маятника. Этот факт используется для успокоения </a:t>
            </a:r>
            <a:r>
              <a:rPr lang="ru-RU" altLang="ru-RU" sz="2400" i="1" dirty="0"/>
              <a:t>{демпфирования) </a:t>
            </a:r>
            <a:r>
              <a:rPr lang="ru-RU" altLang="ru-RU" sz="2400" dirty="0"/>
              <a:t>подвижных частей различных приборов.</a:t>
            </a:r>
          </a:p>
          <a:p>
            <a:pPr algn="just" eaLnBrk="1" hangingPunct="1"/>
            <a:endParaRPr lang="ru-RU" altLang="ru-RU" sz="2000" dirty="0"/>
          </a:p>
        </p:txBody>
      </p:sp>
      <p:sp>
        <p:nvSpPr>
          <p:cNvPr id="11268" name="Rectangle 50">
            <a:extLst>
              <a:ext uri="{FF2B5EF4-FFF2-40B4-BE49-F238E27FC236}">
                <a16:creationId xmlns:a16="http://schemas.microsoft.com/office/drawing/2014/main" id="{3561BD0E-C5C3-7B81-014E-614E2081E2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33367" y="0"/>
            <a:ext cx="7880657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ru-RU" altLang="ru-RU" sz="2800" b="1" dirty="0">
                <a:solidFill>
                  <a:srgbClr val="D60093"/>
                </a:solidFill>
              </a:rPr>
              <a:t>Вихревые токи и их применение</a:t>
            </a:r>
            <a:endParaRPr lang="ru-RU" altLang="ru-RU" sz="2800" dirty="0">
              <a:solidFill>
                <a:srgbClr val="D60093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Rectangle 25">
            <a:extLst>
              <a:ext uri="{FF2B5EF4-FFF2-40B4-BE49-F238E27FC236}">
                <a16:creationId xmlns:a16="http://schemas.microsoft.com/office/drawing/2014/main" id="{157D8E36-957A-8831-DA8C-FB40A16231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-4641850" y="5086350"/>
            <a:ext cx="2286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ru-RU" altLang="ru-RU" sz="1400">
                <a:latin typeface="Times New Roman" panose="02020603050405020304" pitchFamily="18" charset="0"/>
                <a:ea typeface="TimesNewRomanPSMT" charset="-128"/>
              </a:rPr>
              <a:t>.</a:t>
            </a:r>
            <a:endParaRPr lang="ru-RU" altLang="ru-RU" sz="2400">
              <a:latin typeface="Times New Roman" panose="02020603050405020304" pitchFamily="18" charset="0"/>
            </a:endParaRPr>
          </a:p>
        </p:txBody>
      </p:sp>
      <p:sp>
        <p:nvSpPr>
          <p:cNvPr id="12292" name="Rectangle 47">
            <a:extLst>
              <a:ext uri="{FF2B5EF4-FFF2-40B4-BE49-F238E27FC236}">
                <a16:creationId xmlns:a16="http://schemas.microsoft.com/office/drawing/2014/main" id="{ECB38B8C-AA7D-EE08-16A0-B2B5E40389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4353" y="1036776"/>
            <a:ext cx="9870780" cy="5632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 eaLnBrk="1" hangingPunct="1"/>
            <a:r>
              <a:rPr lang="ru-RU" altLang="ru-RU" dirty="0"/>
              <a:t>	</a:t>
            </a:r>
            <a:r>
              <a:rPr lang="ru-RU" altLang="ru-RU" sz="2400" dirty="0"/>
              <a:t>Направление вихревых токов таково, что они противодействуют изменению первичного тока внутри проводника и способствуют его изменению вблизи поверхности.</a:t>
            </a:r>
          </a:p>
          <a:p>
            <a:pPr algn="just" eaLnBrk="1" hangingPunct="1"/>
            <a:r>
              <a:rPr lang="ru-RU" altLang="ru-RU" sz="2400" dirty="0"/>
              <a:t>	Вследствие возникновения вихревых токов быстропеременный ток оказывается распределенным по сечению провода неравномерно — он как бы вытесняется на поверхность проводника. Это явление получило название </a:t>
            </a:r>
            <a:r>
              <a:rPr lang="ru-RU" altLang="ru-RU" sz="2400" b="1" i="1" dirty="0"/>
              <a:t>скин-эффекта </a:t>
            </a:r>
            <a:r>
              <a:rPr lang="ru-RU" altLang="ru-RU" sz="2400" dirty="0"/>
              <a:t>(от англ. </a:t>
            </a:r>
            <a:r>
              <a:rPr lang="ru-RU" altLang="ru-RU" sz="2400" dirty="0" err="1"/>
              <a:t>skin</a:t>
            </a:r>
            <a:r>
              <a:rPr lang="ru-RU" altLang="ru-RU" sz="2400" dirty="0"/>
              <a:t> — кожа) или </a:t>
            </a:r>
            <a:r>
              <a:rPr lang="ru-RU" altLang="ru-RU" sz="2400" b="1" i="1" dirty="0"/>
              <a:t>поверхностного эффекта. </a:t>
            </a:r>
            <a:r>
              <a:rPr lang="ru-RU" altLang="ru-RU" sz="2400" dirty="0"/>
              <a:t>Так как токи высокой частоты практически текут в тонком поверхностном слое, то провода для них делаются полыми. </a:t>
            </a:r>
          </a:p>
          <a:p>
            <a:pPr algn="just" eaLnBrk="1" hangingPunct="1"/>
            <a:r>
              <a:rPr lang="ru-RU" altLang="ru-RU" sz="2400" dirty="0"/>
              <a:t>	Если сплошные проводники нагревать токами высокой частоты, то в результате скин-эффекта происходит нагревание только их поверхностного слоя. На этом основан метод поверхностной закалки металлов. Меняя частоту поля , он позволяет производить закалку на любой требуемой глубине.</a:t>
            </a:r>
          </a:p>
        </p:txBody>
      </p:sp>
      <p:sp>
        <p:nvSpPr>
          <p:cNvPr id="12293" name="Rectangle 48">
            <a:extLst>
              <a:ext uri="{FF2B5EF4-FFF2-40B4-BE49-F238E27FC236}">
                <a16:creationId xmlns:a16="http://schemas.microsoft.com/office/drawing/2014/main" id="{49A43C37-55CC-8D02-D221-D6A2333DAE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0601" y="188913"/>
            <a:ext cx="2606675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ru-RU" altLang="ru-RU" sz="2800" b="1" dirty="0"/>
              <a:t>Скин-эффект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5" name="Picture 23">
            <a:extLst>
              <a:ext uri="{FF2B5EF4-FFF2-40B4-BE49-F238E27FC236}">
                <a16:creationId xmlns:a16="http://schemas.microsoft.com/office/drawing/2014/main" id="{0E281A50-C526-9313-8D17-444191DD12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-32000" contrast="5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9956" y="171451"/>
            <a:ext cx="7812087" cy="2546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6" name="Rectangle 24">
            <a:extLst>
              <a:ext uri="{FF2B5EF4-FFF2-40B4-BE49-F238E27FC236}">
                <a16:creationId xmlns:a16="http://schemas.microsoft.com/office/drawing/2014/main" id="{5841E040-9FCB-E774-6DFE-C7A2698C45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6413" y="2577007"/>
            <a:ext cx="7531614" cy="1631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ru-RU" altLang="ru-RU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Поверхностный эффект в проводниках: а) сечение проводника при постоянном токе -  плотность тока одинакова по всему сечению; б) сечение проводника в электрическом поле высокой частоты (заштрихована область протекания тока); с) зависимость плотности тока от расстояния до поверхности</a:t>
            </a:r>
          </a:p>
        </p:txBody>
      </p:sp>
      <p:graphicFrame>
        <p:nvGraphicFramePr>
          <p:cNvPr id="13317" name="Object 25">
            <a:extLst>
              <a:ext uri="{FF2B5EF4-FFF2-40B4-BE49-F238E27FC236}">
                <a16:creationId xmlns:a16="http://schemas.microsoft.com/office/drawing/2014/main" id="{4E342387-CF06-339F-FFA0-B1ED5C0A9154}"/>
              </a:ext>
            </a:extLst>
          </p:cNvPr>
          <p:cNvGraphicFramePr>
            <a:graphicFrameLocks noGrp="1" noChangeAspect="1"/>
          </p:cNvGraphicFramePr>
          <p:nvPr>
            <p:ph/>
            <p:extLst>
              <p:ext uri="{D42A27DB-BD31-4B8C-83A1-F6EECF244321}">
                <p14:modId xmlns:p14="http://schemas.microsoft.com/office/powerpoint/2010/main" val="3086257394"/>
              </p:ext>
            </p:extLst>
          </p:nvPr>
        </p:nvGraphicFramePr>
        <p:xfrm>
          <a:off x="8705848" y="3318669"/>
          <a:ext cx="2124075" cy="1136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3" imgW="901309" imgH="482391" progId="Equation.3">
                  <p:embed/>
                </p:oleObj>
              </mc:Choice>
              <mc:Fallback>
                <p:oleObj name="Формула" r:id="rId3" imgW="901309" imgH="482391" progId="Equation.3">
                  <p:embed/>
                  <p:pic>
                    <p:nvPicPr>
                      <p:cNvPr id="13317" name="Object 25">
                        <a:extLst>
                          <a:ext uri="{FF2B5EF4-FFF2-40B4-BE49-F238E27FC236}">
                            <a16:creationId xmlns:a16="http://schemas.microsoft.com/office/drawing/2014/main" id="{4E342387-CF06-339F-FFA0-B1ED5C0A915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705848" y="3318669"/>
                        <a:ext cx="2124075" cy="1136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318" name="Rectangle 27">
            <a:extLst>
              <a:ext uri="{FF2B5EF4-FFF2-40B4-BE49-F238E27FC236}">
                <a16:creationId xmlns:a16="http://schemas.microsoft.com/office/drawing/2014/main" id="{B7CC5BDC-1351-37FE-4CB2-A80737D1E8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24114" y="4449763"/>
            <a:ext cx="64801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ru-RU" alt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Коэффициент увеличения сопротивления</a:t>
            </a:r>
            <a:r>
              <a:rPr lang="ru-RU" altLang="ru-RU" dirty="0"/>
              <a:t> </a:t>
            </a:r>
          </a:p>
        </p:txBody>
      </p:sp>
      <p:graphicFrame>
        <p:nvGraphicFramePr>
          <p:cNvPr id="13319" name="Object 37">
            <a:extLst>
              <a:ext uri="{FF2B5EF4-FFF2-40B4-BE49-F238E27FC236}">
                <a16:creationId xmlns:a16="http://schemas.microsoft.com/office/drawing/2014/main" id="{E7428D8D-A6DC-42C4-FF33-868EF8DB7D1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863976" y="4941888"/>
          <a:ext cx="3960813" cy="1084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5" imgW="1981200" imgH="546100" progId="Equation.3">
                  <p:embed/>
                </p:oleObj>
              </mc:Choice>
              <mc:Fallback>
                <p:oleObj name="Формула" r:id="rId5" imgW="1981200" imgH="546100" progId="Equation.3">
                  <p:embed/>
                  <p:pic>
                    <p:nvPicPr>
                      <p:cNvPr id="13319" name="Object 37">
                        <a:extLst>
                          <a:ext uri="{FF2B5EF4-FFF2-40B4-BE49-F238E27FC236}">
                            <a16:creationId xmlns:a16="http://schemas.microsoft.com/office/drawing/2014/main" id="{E7428D8D-A6DC-42C4-FF33-868EF8DB7D1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63976" y="4941888"/>
                        <a:ext cx="3960813" cy="10842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320" name="Rectangle 38">
            <a:extLst>
              <a:ext uri="{FF2B5EF4-FFF2-40B4-BE49-F238E27FC236}">
                <a16:creationId xmlns:a16="http://schemas.microsoft.com/office/drawing/2014/main" id="{46685C5C-17F0-D1EA-088C-437CAC5600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47851" y="6192838"/>
            <a:ext cx="8640763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ru-RU" alt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Эта формула, очевидно,  справедлива при</a:t>
            </a:r>
            <a:r>
              <a:rPr lang="ru-RU" altLang="ru-RU" dirty="0"/>
              <a:t> </a:t>
            </a:r>
            <a:r>
              <a:rPr lang="ru-RU" altLang="ru-RU" dirty="0">
                <a:solidFill>
                  <a:srgbClr val="000000"/>
                </a:solidFill>
                <a:cs typeface="Times New Roman" panose="02020603050405020304" pitchFamily="18" charset="0"/>
              </a:rPr>
              <a:t>сильно выраженном скин-эффекте.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26">
            <a:extLst>
              <a:ext uri="{FF2B5EF4-FFF2-40B4-BE49-F238E27FC236}">
                <a16:creationId xmlns:a16="http://schemas.microsoft.com/office/drawing/2014/main" id="{945738CA-45B2-D728-1A95-B03217D48A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91618" y="171988"/>
            <a:ext cx="4821441" cy="801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buClr>
                <a:schemeClr val="tx1"/>
              </a:buClr>
            </a:pPr>
            <a:r>
              <a:rPr lang="ru-RU" altLang="ru-RU" sz="2800" b="1" dirty="0">
                <a:solidFill>
                  <a:schemeClr val="accent2"/>
                </a:solidFill>
              </a:rPr>
              <a:t>Явление самоиндукции</a:t>
            </a:r>
          </a:p>
          <a:p>
            <a:pPr eaLnBrk="1" hangingPunct="1">
              <a:buClr>
                <a:schemeClr val="tx1"/>
              </a:buClr>
            </a:pPr>
            <a:endParaRPr lang="ru-RU" altLang="ru-RU" b="1" dirty="0">
              <a:solidFill>
                <a:schemeClr val="accent2"/>
              </a:solidFill>
            </a:endParaRPr>
          </a:p>
        </p:txBody>
      </p:sp>
      <p:sp>
        <p:nvSpPr>
          <p:cNvPr id="3076" name="Rectangle 33">
            <a:extLst>
              <a:ext uri="{FF2B5EF4-FFF2-40B4-BE49-F238E27FC236}">
                <a16:creationId xmlns:a16="http://schemas.microsoft.com/office/drawing/2014/main" id="{D88FFBE1-BEB3-2839-469E-F63054D488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3218" y="1120676"/>
            <a:ext cx="10036738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 eaLnBrk="1" hangingPunct="1"/>
            <a:r>
              <a:rPr lang="ru-RU" altLang="ru-RU" sz="2400" dirty="0"/>
              <a:t>	В опытах Фарадея индукционный ток в катушке возникал вследствие изменения индукции </a:t>
            </a:r>
            <a:r>
              <a:rPr lang="ru-RU" altLang="ru-RU" sz="2400" b="1" dirty="0"/>
              <a:t>внешнего</a:t>
            </a:r>
            <a:r>
              <a:rPr lang="ru-RU" altLang="ru-RU" sz="2400" dirty="0"/>
              <a:t> магнитного поля. Американский физик Джозеф Генри в 1832 году впервые наблюдал возникновение индукционного тока при изменении тока, протекающего в </a:t>
            </a:r>
            <a:r>
              <a:rPr lang="ru-RU" altLang="ru-RU" sz="2400" b="1" dirty="0"/>
              <a:t>самой</a:t>
            </a:r>
            <a:r>
              <a:rPr lang="ru-RU" altLang="ru-RU" sz="2400" dirty="0"/>
              <a:t> катушке. Позднее это было названо явлением самоиндукции.</a:t>
            </a:r>
          </a:p>
        </p:txBody>
      </p:sp>
      <p:sp>
        <p:nvSpPr>
          <p:cNvPr id="3077" name="Rectangle 34">
            <a:extLst>
              <a:ext uri="{FF2B5EF4-FFF2-40B4-BE49-F238E27FC236}">
                <a16:creationId xmlns:a16="http://schemas.microsoft.com/office/drawing/2014/main" id="{13FBB48B-576A-BD65-71CD-4B6912378F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39863" y="4203599"/>
            <a:ext cx="10105564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 eaLnBrk="1" hangingPunct="1"/>
            <a:r>
              <a:rPr lang="ru-RU" altLang="ru-RU" sz="2400" b="1" dirty="0"/>
              <a:t>	Самоиндукция</a:t>
            </a:r>
            <a:r>
              <a:rPr lang="ru-RU" altLang="ru-RU" sz="2400" dirty="0"/>
              <a:t> – это явление возникновения ЭДС индукции в проводящем контуре при изменении в нем силы тока. Свойство контура обладать более или менее выраженным явлением самоиндукции характеризуется физической величиной, называемой коэффициентом самоиндукции или </a:t>
            </a:r>
            <a:r>
              <a:rPr lang="ru-RU" altLang="ru-RU" sz="2400" b="1" dirty="0"/>
              <a:t>индуктивностью</a:t>
            </a:r>
            <a:r>
              <a:rPr lang="ru-RU" altLang="ru-RU" sz="2400" dirty="0"/>
              <a:t>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42">
            <a:extLst>
              <a:ext uri="{FF2B5EF4-FFF2-40B4-BE49-F238E27FC236}">
                <a16:creationId xmlns:a16="http://schemas.microsoft.com/office/drawing/2014/main" id="{0FC760F9-1449-97FF-138A-E9557DC4EC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303478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ru-RU" altLang="ru-RU"/>
          </a:p>
        </p:txBody>
      </p:sp>
      <p:sp>
        <p:nvSpPr>
          <p:cNvPr id="6148" name="Rectangle 45">
            <a:extLst>
              <a:ext uri="{FF2B5EF4-FFF2-40B4-BE49-F238E27FC236}">
                <a16:creationId xmlns:a16="http://schemas.microsoft.com/office/drawing/2014/main" id="{E03565E3-EBB9-2957-7D50-BEF295274F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304907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ru-RU" altLang="ru-RU"/>
          </a:p>
        </p:txBody>
      </p:sp>
      <p:sp>
        <p:nvSpPr>
          <p:cNvPr id="6149" name="Rectangle 50">
            <a:extLst>
              <a:ext uri="{FF2B5EF4-FFF2-40B4-BE49-F238E27FC236}">
                <a16:creationId xmlns:a16="http://schemas.microsoft.com/office/drawing/2014/main" id="{04ED4CA8-7E2E-A6C6-679B-FBB0C94282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ru-RU" altLang="ru-RU"/>
          </a:p>
        </p:txBody>
      </p:sp>
      <p:sp>
        <p:nvSpPr>
          <p:cNvPr id="6150" name="Rectangle 55">
            <a:extLst>
              <a:ext uri="{FF2B5EF4-FFF2-40B4-BE49-F238E27FC236}">
                <a16:creationId xmlns:a16="http://schemas.microsoft.com/office/drawing/2014/main" id="{55CE3970-8BF7-FDD6-F7F2-5F63C7FBFE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303002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ru-RU" altLang="ru-RU"/>
          </a:p>
        </p:txBody>
      </p:sp>
      <p:sp>
        <p:nvSpPr>
          <p:cNvPr id="6152" name="Rectangle 59">
            <a:extLst>
              <a:ext uri="{FF2B5EF4-FFF2-40B4-BE49-F238E27FC236}">
                <a16:creationId xmlns:a16="http://schemas.microsoft.com/office/drawing/2014/main" id="{5D3643F4-295E-7F88-AC34-96D2BE18C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09114" y="5759268"/>
            <a:ext cx="679283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ru-RU" altLang="ru-RU" sz="2400" dirty="0"/>
              <a:t>Динамическое определение индуктивности: </a:t>
            </a:r>
          </a:p>
        </p:txBody>
      </p:sp>
      <p:sp>
        <p:nvSpPr>
          <p:cNvPr id="6153" name="Rectangle 61">
            <a:extLst>
              <a:ext uri="{FF2B5EF4-FFF2-40B4-BE49-F238E27FC236}">
                <a16:creationId xmlns:a16="http://schemas.microsoft.com/office/drawing/2014/main" id="{BDCAF249-DAA4-5A40-7DC9-9970CAE01F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29395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ru-RU" altLang="ru-RU"/>
          </a:p>
        </p:txBody>
      </p:sp>
      <p:graphicFrame>
        <p:nvGraphicFramePr>
          <p:cNvPr id="6154" name="Object 60">
            <a:extLst>
              <a:ext uri="{FF2B5EF4-FFF2-40B4-BE49-F238E27FC236}">
                <a16:creationId xmlns:a16="http://schemas.microsoft.com/office/drawing/2014/main" id="{4C82712F-05EE-7509-566D-ABAFEC3AA81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36761079"/>
              </p:ext>
            </p:extLst>
          </p:nvPr>
        </p:nvGraphicFramePr>
        <p:xfrm>
          <a:off x="9218491" y="5527675"/>
          <a:ext cx="1309687" cy="1330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596900" imgH="609600" progId="Equation.DSMT4">
                  <p:embed/>
                </p:oleObj>
              </mc:Choice>
              <mc:Fallback>
                <p:oleObj r:id="rId2" imgW="596900" imgH="609600" progId="Equation.DSMT4">
                  <p:embed/>
                  <p:pic>
                    <p:nvPicPr>
                      <p:cNvPr id="6154" name="Object 60">
                        <a:extLst>
                          <a:ext uri="{FF2B5EF4-FFF2-40B4-BE49-F238E27FC236}">
                            <a16:creationId xmlns:a16="http://schemas.microsoft.com/office/drawing/2014/main" id="{4C82712F-05EE-7509-566D-ABAFEC3AA81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218491" y="5527675"/>
                        <a:ext cx="1309687" cy="1330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8503527-013D-DB95-F898-DE768A370E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33827" y="81935"/>
            <a:ext cx="8839507" cy="5715198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Rectangle 56">
            <a:extLst>
              <a:ext uri="{FF2B5EF4-FFF2-40B4-BE49-F238E27FC236}">
                <a16:creationId xmlns:a16="http://schemas.microsoft.com/office/drawing/2014/main" id="{7D501637-C41A-9292-3AC8-75DE7A2C2A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2334697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ru-RU" altLang="ru-RU"/>
          </a:p>
        </p:txBody>
      </p:sp>
      <p:sp>
        <p:nvSpPr>
          <p:cNvPr id="7172" name="Rectangle 62">
            <a:extLst>
              <a:ext uri="{FF2B5EF4-FFF2-40B4-BE49-F238E27FC236}">
                <a16:creationId xmlns:a16="http://schemas.microsoft.com/office/drawing/2014/main" id="{AF12A97A-BFB4-60D9-EC26-26E9FBF04F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32443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ru-RU" altLang="ru-RU"/>
          </a:p>
        </p:txBody>
      </p:sp>
      <p:sp>
        <p:nvSpPr>
          <p:cNvPr id="7173" name="Rectangle 64">
            <a:extLst>
              <a:ext uri="{FF2B5EF4-FFF2-40B4-BE49-F238E27FC236}">
                <a16:creationId xmlns:a16="http://schemas.microsoft.com/office/drawing/2014/main" id="{4E4BF61F-B1F7-C7EE-E842-6DCE28E9FB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1667" y="536092"/>
            <a:ext cx="4886632" cy="58477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 eaLnBrk="1" hangingPunct="1"/>
            <a:r>
              <a:rPr lang="ru-RU" altLang="ru-RU" sz="2200" dirty="0"/>
              <a:t>	Примером явления самоиндукции являются </a:t>
            </a:r>
            <a:r>
              <a:rPr lang="ru-RU" altLang="ru-RU" sz="2200" b="1" dirty="0" err="1"/>
              <a:t>экстратоки</a:t>
            </a:r>
            <a:r>
              <a:rPr lang="ru-RU" altLang="ru-RU" sz="2200" b="1" dirty="0"/>
              <a:t> замыкания и размыкания</a:t>
            </a:r>
            <a:r>
              <a:rPr lang="ru-RU" altLang="ru-RU" sz="2200" dirty="0"/>
              <a:t>. Согласно правилу Ленца индукционные токи, возникающие в контуре, направлены так, чтобы препятствовать изменению тока, текущего в цепи. Это приводит к тому, что установление тока при замыкании цепи и убывание тока при размыкании происходит не мгновенно, а постепенно. И, наоборот, при резком отключении тока он стремится сохраниться, что приводит к появлению большого значения </a:t>
            </a:r>
            <a:r>
              <a:rPr lang="ru-RU" altLang="ru-RU" sz="2200" dirty="0" err="1"/>
              <a:t>эдс</a:t>
            </a:r>
            <a:r>
              <a:rPr lang="ru-RU" altLang="ru-RU" sz="2200" dirty="0"/>
              <a:t> самоиндукции</a:t>
            </a:r>
          </a:p>
        </p:txBody>
      </p:sp>
      <p:sp>
        <p:nvSpPr>
          <p:cNvPr id="7174" name="Rectangle 68">
            <a:extLst>
              <a:ext uri="{FF2B5EF4-FFF2-40B4-BE49-F238E27FC236}">
                <a16:creationId xmlns:a16="http://schemas.microsoft.com/office/drawing/2014/main" id="{3FBDAF1C-A687-6943-F7F4-1F3C041DD4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304907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ru-RU" altLang="ru-RU"/>
          </a:p>
        </p:txBody>
      </p:sp>
      <p:pic>
        <p:nvPicPr>
          <p:cNvPr id="7175" name="Picture 69">
            <a:extLst>
              <a:ext uri="{FF2B5EF4-FFF2-40B4-BE49-F238E27FC236}">
                <a16:creationId xmlns:a16="http://schemas.microsoft.com/office/drawing/2014/main" id="{711E6D56-F1EF-6E34-3121-F48E1D7C2A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2376" y="411380"/>
            <a:ext cx="3223414" cy="61148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6" name="Picture 70">
            <a:extLst>
              <a:ext uri="{FF2B5EF4-FFF2-40B4-BE49-F238E27FC236}">
                <a16:creationId xmlns:a16="http://schemas.microsoft.com/office/drawing/2014/main" id="{1CC29793-12BC-C676-65F6-5A3392525D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9868" y="411380"/>
            <a:ext cx="2857500" cy="6035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39">
            <a:extLst>
              <a:ext uri="{FF2B5EF4-FFF2-40B4-BE49-F238E27FC236}">
                <a16:creationId xmlns:a16="http://schemas.microsoft.com/office/drawing/2014/main" id="{16710215-7A33-F53B-FF16-7397FD4B59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304907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ru-RU" altLang="ru-RU"/>
          </a:p>
        </p:txBody>
      </p:sp>
      <p:sp>
        <p:nvSpPr>
          <p:cNvPr id="8196" name="Rectangle 56">
            <a:extLst>
              <a:ext uri="{FF2B5EF4-FFF2-40B4-BE49-F238E27FC236}">
                <a16:creationId xmlns:a16="http://schemas.microsoft.com/office/drawing/2014/main" id="{659ECBCF-E976-A5EE-EDD1-C741F22118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314908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ru-RU" altLang="ru-RU"/>
          </a:p>
        </p:txBody>
      </p:sp>
      <p:sp>
        <p:nvSpPr>
          <p:cNvPr id="8197" name="Rectangle 59">
            <a:extLst>
              <a:ext uri="{FF2B5EF4-FFF2-40B4-BE49-F238E27FC236}">
                <a16:creationId xmlns:a16="http://schemas.microsoft.com/office/drawing/2014/main" id="{5216AEC5-F47A-CD89-0CC6-214F61512B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314908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ru-RU" altLang="ru-RU"/>
          </a:p>
        </p:txBody>
      </p:sp>
      <p:sp>
        <p:nvSpPr>
          <p:cNvPr id="8198" name="Rectangle 61">
            <a:extLst>
              <a:ext uri="{FF2B5EF4-FFF2-40B4-BE49-F238E27FC236}">
                <a16:creationId xmlns:a16="http://schemas.microsoft.com/office/drawing/2014/main" id="{C8EF7755-0177-AA7F-672F-96BC19F959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314908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ru-RU" altLang="ru-RU"/>
          </a:p>
        </p:txBody>
      </p:sp>
      <p:sp>
        <p:nvSpPr>
          <p:cNvPr id="8199" name="Rectangle 64">
            <a:extLst>
              <a:ext uri="{FF2B5EF4-FFF2-40B4-BE49-F238E27FC236}">
                <a16:creationId xmlns:a16="http://schemas.microsoft.com/office/drawing/2014/main" id="{905A299F-A3AA-112F-3608-268C3A8797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314908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ru-RU" altLang="ru-RU"/>
          </a:p>
        </p:txBody>
      </p:sp>
      <p:sp>
        <p:nvSpPr>
          <p:cNvPr id="8200" name="Rectangle 66">
            <a:extLst>
              <a:ext uri="{FF2B5EF4-FFF2-40B4-BE49-F238E27FC236}">
                <a16:creationId xmlns:a16="http://schemas.microsoft.com/office/drawing/2014/main" id="{CF8E546F-595C-35E4-3184-AD905182D6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304907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ru-RU" altLang="ru-RU"/>
          </a:p>
        </p:txBody>
      </p:sp>
      <p:sp>
        <p:nvSpPr>
          <p:cNvPr id="8201" name="Rectangle 68">
            <a:extLst>
              <a:ext uri="{FF2B5EF4-FFF2-40B4-BE49-F238E27FC236}">
                <a16:creationId xmlns:a16="http://schemas.microsoft.com/office/drawing/2014/main" id="{401DF4DF-738A-F495-BEF0-D1C0E22708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304907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ru-RU" altLang="ru-RU"/>
          </a:p>
        </p:txBody>
      </p:sp>
      <p:pic>
        <p:nvPicPr>
          <p:cNvPr id="8202" name="Picture 69">
            <a:extLst>
              <a:ext uri="{FF2B5EF4-FFF2-40B4-BE49-F238E27FC236}">
                <a16:creationId xmlns:a16="http://schemas.microsoft.com/office/drawing/2014/main" id="{D85AADD8-130D-A5AF-A4C2-EC7F0A0494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-14000" contrast="4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206" y="59789"/>
            <a:ext cx="3783013" cy="67384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03" name="Rectangle 70">
            <a:extLst>
              <a:ext uri="{FF2B5EF4-FFF2-40B4-BE49-F238E27FC236}">
                <a16:creationId xmlns:a16="http://schemas.microsoft.com/office/drawing/2014/main" id="{CA4A5DB9-F6E4-78FE-52F5-CD81898ED9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61935" y="260351"/>
            <a:ext cx="6381136" cy="48936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 eaLnBrk="1" hangingPunct="1"/>
            <a:r>
              <a:rPr lang="ru-RU" altLang="ru-RU" dirty="0"/>
              <a:t>	</a:t>
            </a:r>
            <a:r>
              <a:rPr lang="ru-RU" altLang="ru-RU" sz="2400" dirty="0"/>
              <a:t>Рассмотрим процесс выключения тока в цепи, содержащей источник тока с ЭДС, резистор сопротивлением </a:t>
            </a:r>
            <a:r>
              <a:rPr lang="ru-RU" altLang="ru-RU" sz="2400" i="1" dirty="0"/>
              <a:t>R </a:t>
            </a:r>
            <a:r>
              <a:rPr lang="ru-RU" altLang="ru-RU" sz="2400" dirty="0"/>
              <a:t>и катушку индуктивностью </a:t>
            </a:r>
            <a:r>
              <a:rPr lang="ru-RU" altLang="ru-RU" sz="2400" i="1" dirty="0"/>
              <a:t>L. </a:t>
            </a:r>
            <a:r>
              <a:rPr lang="ru-RU" altLang="ru-RU" sz="2400" dirty="0"/>
              <a:t>Под действием внешней ЭДС в цепи течет постоянный ток (внутренним сопротивлением источника тока пренебрегаем).</a:t>
            </a:r>
          </a:p>
          <a:p>
            <a:pPr algn="just" eaLnBrk="1" hangingPunct="1"/>
            <a:r>
              <a:rPr lang="ru-RU" altLang="ru-RU" sz="2400" dirty="0"/>
              <a:t>	В момент времени </a:t>
            </a:r>
            <a:r>
              <a:rPr lang="ru-RU" altLang="ru-RU" sz="2400" i="1" dirty="0"/>
              <a:t>t = </a:t>
            </a:r>
            <a:r>
              <a:rPr lang="ru-RU" altLang="ru-RU" sz="2400" dirty="0"/>
              <a:t>0 отключим источник тока. Ток в катушке индуктивностью </a:t>
            </a:r>
            <a:r>
              <a:rPr lang="ru-RU" altLang="ru-RU" sz="2400" i="1" dirty="0"/>
              <a:t>L </a:t>
            </a:r>
            <a:r>
              <a:rPr lang="ru-RU" altLang="ru-RU" sz="2400" dirty="0"/>
              <a:t>начнет уменьшаться, что приведет к возникновению ЭДС самоиндукции препятствующей, согласно правилу Ленца, уменьшению тока.</a:t>
            </a:r>
          </a:p>
        </p:txBody>
      </p:sp>
      <p:graphicFrame>
        <p:nvGraphicFramePr>
          <p:cNvPr id="8204" name="Object 71">
            <a:extLst>
              <a:ext uri="{FF2B5EF4-FFF2-40B4-BE49-F238E27FC236}">
                <a16:creationId xmlns:a16="http://schemas.microsoft.com/office/drawing/2014/main" id="{FF1885BC-8091-3C4C-7783-A6496A81C844}"/>
              </a:ext>
            </a:extLst>
          </p:cNvPr>
          <p:cNvGraphicFramePr>
            <a:graphicFrameLocks noGrp="1" noChangeAspect="1"/>
          </p:cNvGraphicFramePr>
          <p:nvPr>
            <p:ph/>
            <p:extLst>
              <p:ext uri="{D42A27DB-BD31-4B8C-83A1-F6EECF244321}">
                <p14:modId xmlns:p14="http://schemas.microsoft.com/office/powerpoint/2010/main" val="199883670"/>
              </p:ext>
            </p:extLst>
          </p:nvPr>
        </p:nvGraphicFramePr>
        <p:xfrm>
          <a:off x="7071955" y="5350234"/>
          <a:ext cx="2016125" cy="1096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3" imgW="723586" imgH="393529" progId="Equation.3">
                  <p:embed/>
                </p:oleObj>
              </mc:Choice>
              <mc:Fallback>
                <p:oleObj name="Формула" r:id="rId3" imgW="723586" imgH="393529" progId="Equation.3">
                  <p:embed/>
                  <p:pic>
                    <p:nvPicPr>
                      <p:cNvPr id="8204" name="Object 71">
                        <a:extLst>
                          <a:ext uri="{FF2B5EF4-FFF2-40B4-BE49-F238E27FC236}">
                            <a16:creationId xmlns:a16="http://schemas.microsoft.com/office/drawing/2014/main" id="{FF1885BC-8091-3C4C-7783-A6496A81C84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71955" y="5350234"/>
                        <a:ext cx="2016125" cy="10969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Rectangle 18">
            <a:extLst>
              <a:ext uri="{FF2B5EF4-FFF2-40B4-BE49-F238E27FC236}">
                <a16:creationId xmlns:a16="http://schemas.microsoft.com/office/drawing/2014/main" id="{4DE2D5E1-F496-8170-512F-407EE81AC0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-541338" y="32443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ru-RU" altLang="ru-RU"/>
          </a:p>
        </p:txBody>
      </p:sp>
      <p:pic>
        <p:nvPicPr>
          <p:cNvPr id="9220" name="Picture 37">
            <a:extLst>
              <a:ext uri="{FF2B5EF4-FFF2-40B4-BE49-F238E27FC236}">
                <a16:creationId xmlns:a16="http://schemas.microsoft.com/office/drawing/2014/main" id="{C4AE6219-51E1-B685-912D-CF5B598A46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-24000" contrast="48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8758" y="42581"/>
            <a:ext cx="5182109" cy="40277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221" name="Rectangle 38">
            <a:extLst>
              <a:ext uri="{FF2B5EF4-FFF2-40B4-BE49-F238E27FC236}">
                <a16:creationId xmlns:a16="http://schemas.microsoft.com/office/drawing/2014/main" id="{B022C465-A554-6FCF-95F3-D007B2BC77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03388" y="5678489"/>
            <a:ext cx="4464050" cy="915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 eaLnBrk="1" hangingPunct="1"/>
            <a:r>
              <a:rPr lang="ru-RU" altLang="ru-RU"/>
              <a:t>Зависимость тока от времени при </a:t>
            </a:r>
            <a:r>
              <a:rPr lang="ru-RU" altLang="ru-RU" b="1" i="1"/>
              <a:t>замыкании</a:t>
            </a:r>
            <a:r>
              <a:rPr lang="ru-RU" altLang="ru-RU"/>
              <a:t> в цепи, содержащей индуктивность:</a:t>
            </a:r>
          </a:p>
        </p:txBody>
      </p:sp>
      <p:sp>
        <p:nvSpPr>
          <p:cNvPr id="9222" name="Rectangle 40">
            <a:extLst>
              <a:ext uri="{FF2B5EF4-FFF2-40B4-BE49-F238E27FC236}">
                <a16:creationId xmlns:a16="http://schemas.microsoft.com/office/drawing/2014/main" id="{65FE336F-9FA8-2027-BF83-3EBFCA1652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3001447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ru-RU" altLang="ru-RU"/>
          </a:p>
        </p:txBody>
      </p:sp>
      <p:graphicFrame>
        <p:nvGraphicFramePr>
          <p:cNvPr id="9223" name="Object 39">
            <a:extLst>
              <a:ext uri="{FF2B5EF4-FFF2-40B4-BE49-F238E27FC236}">
                <a16:creationId xmlns:a16="http://schemas.microsoft.com/office/drawing/2014/main" id="{65AF5005-F865-F7FB-D1C5-50CC6838779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92716945"/>
              </p:ext>
            </p:extLst>
          </p:nvPr>
        </p:nvGraphicFramePr>
        <p:xfrm>
          <a:off x="6311899" y="5452061"/>
          <a:ext cx="4212745" cy="11487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4" imgW="1777229" imgH="482391" progId="Equation.3">
                  <p:embed/>
                </p:oleObj>
              </mc:Choice>
              <mc:Fallback>
                <p:oleObj name="Формула" r:id="rId4" imgW="1777229" imgH="482391" progId="Equation.3">
                  <p:embed/>
                  <p:pic>
                    <p:nvPicPr>
                      <p:cNvPr id="9223" name="Object 39">
                        <a:extLst>
                          <a:ext uri="{FF2B5EF4-FFF2-40B4-BE49-F238E27FC236}">
                            <a16:creationId xmlns:a16="http://schemas.microsoft.com/office/drawing/2014/main" id="{65AF5005-F865-F7FB-D1C5-50CC6838779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11899" y="5452061"/>
                        <a:ext cx="4212745" cy="114876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9224" name="Rectangle 42">
            <a:extLst>
              <a:ext uri="{FF2B5EF4-FFF2-40B4-BE49-F238E27FC236}">
                <a16:creationId xmlns:a16="http://schemas.microsoft.com/office/drawing/2014/main" id="{2795B880-1137-9397-5416-0DCF12BCDA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5857" y="4492124"/>
            <a:ext cx="3348038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ru-RU" altLang="ru-RU" dirty="0"/>
              <a:t>При </a:t>
            </a:r>
            <a:r>
              <a:rPr lang="ru-RU" altLang="ru-RU" i="1" dirty="0"/>
              <a:t>отключении источника</a:t>
            </a:r>
            <a:r>
              <a:rPr lang="ru-RU" altLang="ru-RU" dirty="0"/>
              <a:t> </a:t>
            </a:r>
          </a:p>
        </p:txBody>
      </p:sp>
      <p:sp>
        <p:nvSpPr>
          <p:cNvPr id="9225" name="Rectangle 44">
            <a:extLst>
              <a:ext uri="{FF2B5EF4-FFF2-40B4-BE49-F238E27FC236}">
                <a16:creationId xmlns:a16="http://schemas.microsoft.com/office/drawing/2014/main" id="{26EA54FC-398F-B867-CCCA-E85D710EFC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30157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ru-RU" altLang="ru-RU"/>
          </a:p>
        </p:txBody>
      </p:sp>
      <p:graphicFrame>
        <p:nvGraphicFramePr>
          <p:cNvPr id="9226" name="Object 43">
            <a:extLst>
              <a:ext uri="{FF2B5EF4-FFF2-40B4-BE49-F238E27FC236}">
                <a16:creationId xmlns:a16="http://schemas.microsoft.com/office/drawing/2014/main" id="{A7E70230-EF1E-C480-99AE-46BADE350F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50213375"/>
              </p:ext>
            </p:extLst>
          </p:nvPr>
        </p:nvGraphicFramePr>
        <p:xfrm>
          <a:off x="4192553" y="4253747"/>
          <a:ext cx="2765015" cy="10149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6" imgW="1244600" imgH="457200" progId="Equation.DSMT4">
                  <p:embed/>
                </p:oleObj>
              </mc:Choice>
              <mc:Fallback>
                <p:oleObj r:id="rId6" imgW="1244600" imgH="457200" progId="Equation.DSMT4">
                  <p:embed/>
                  <p:pic>
                    <p:nvPicPr>
                      <p:cNvPr id="9226" name="Object 43">
                        <a:extLst>
                          <a:ext uri="{FF2B5EF4-FFF2-40B4-BE49-F238E27FC236}">
                            <a16:creationId xmlns:a16="http://schemas.microsoft.com/office/drawing/2014/main" id="{A7E70230-EF1E-C480-99AE-46BADE350F9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92553" y="4253747"/>
                        <a:ext cx="2765015" cy="101491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9227" name="Rectangle 46">
            <a:extLst>
              <a:ext uri="{FF2B5EF4-FFF2-40B4-BE49-F238E27FC236}">
                <a16:creationId xmlns:a16="http://schemas.microsoft.com/office/drawing/2014/main" id="{B9EC13B2-85EF-16C3-84C5-35E5C4A990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30157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ru-RU" altLang="ru-RU"/>
          </a:p>
        </p:txBody>
      </p:sp>
      <p:graphicFrame>
        <p:nvGraphicFramePr>
          <p:cNvPr id="9228" name="Object 45">
            <a:extLst>
              <a:ext uri="{FF2B5EF4-FFF2-40B4-BE49-F238E27FC236}">
                <a16:creationId xmlns:a16="http://schemas.microsoft.com/office/drawing/2014/main" id="{DF01EFD9-FDDA-4D3A-B55F-890333EB449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15129908"/>
              </p:ext>
            </p:extLst>
          </p:nvPr>
        </p:nvGraphicFramePr>
        <p:xfrm>
          <a:off x="7490952" y="4290304"/>
          <a:ext cx="3108683" cy="1015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8" imgW="1409700" imgH="457200" progId="Equation.DSMT4">
                  <p:embed/>
                </p:oleObj>
              </mc:Choice>
              <mc:Fallback>
                <p:oleObj r:id="rId8" imgW="1409700" imgH="457200" progId="Equation.DSMT4">
                  <p:embed/>
                  <p:pic>
                    <p:nvPicPr>
                      <p:cNvPr id="9228" name="Object 45">
                        <a:extLst>
                          <a:ext uri="{FF2B5EF4-FFF2-40B4-BE49-F238E27FC236}">
                            <a16:creationId xmlns:a16="http://schemas.microsoft.com/office/drawing/2014/main" id="{DF01EFD9-FDDA-4D3A-B55F-890333EB449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90952" y="4290304"/>
                        <a:ext cx="3108683" cy="1015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229" name="Рисунок 1">
            <a:extLst>
              <a:ext uri="{FF2B5EF4-FFF2-40B4-BE49-F238E27FC236}">
                <a16:creationId xmlns:a16="http://schemas.microsoft.com/office/drawing/2014/main" id="{4D28A580-4948-2CBB-74F6-B803404563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578" y="1428099"/>
            <a:ext cx="3665317" cy="247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30" name="Прямоугольник 17">
            <a:extLst>
              <a:ext uri="{FF2B5EF4-FFF2-40B4-BE49-F238E27FC236}">
                <a16:creationId xmlns:a16="http://schemas.microsoft.com/office/drawing/2014/main" id="{F05492D5-D762-A613-5CA9-440DAB2034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2581" y="721660"/>
            <a:ext cx="14382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ru-RU" sz="2000" i="1"/>
              <a:t>R&gt;&gt;R</a:t>
            </a:r>
            <a:r>
              <a:rPr lang="en-US" altLang="ru-RU" sz="2000" i="1" baseline="-25000"/>
              <a:t>0</a:t>
            </a:r>
            <a:endParaRPr lang="ru-RU" altLang="ru-RU" sz="2000" i="1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Rectangle 48">
            <a:extLst>
              <a:ext uri="{FF2B5EF4-FFF2-40B4-BE49-F238E27FC236}">
                <a16:creationId xmlns:a16="http://schemas.microsoft.com/office/drawing/2014/main" id="{41BBCE86-608E-5A9D-B331-FD212AF135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295382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ru-RU" altLang="ru-RU"/>
          </a:p>
        </p:txBody>
      </p:sp>
      <p:sp>
        <p:nvSpPr>
          <p:cNvPr id="10244" name="Rectangle 54">
            <a:extLst>
              <a:ext uri="{FF2B5EF4-FFF2-40B4-BE49-F238E27FC236}">
                <a16:creationId xmlns:a16="http://schemas.microsoft.com/office/drawing/2014/main" id="{18468815-EB2A-A71C-60D8-AA6689188E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03388" y="188914"/>
            <a:ext cx="8856662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ru-RU" altLang="ru-RU" sz="2800" b="1" dirty="0">
                <a:solidFill>
                  <a:srgbClr val="6859BF"/>
                </a:solidFill>
              </a:rPr>
              <a:t>Взаимная индукция. Взаимная индуктивность</a:t>
            </a:r>
          </a:p>
        </p:txBody>
      </p:sp>
      <p:sp>
        <p:nvSpPr>
          <p:cNvPr id="10245" name="Rectangle 55">
            <a:extLst>
              <a:ext uri="{FF2B5EF4-FFF2-40B4-BE49-F238E27FC236}">
                <a16:creationId xmlns:a16="http://schemas.microsoft.com/office/drawing/2014/main" id="{6C92AE29-23F2-8C50-5D07-58A3FBB2D8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1548" y="1541651"/>
            <a:ext cx="4156895" cy="4154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 eaLnBrk="1" hangingPunct="1"/>
            <a:r>
              <a:rPr lang="ru-RU" altLang="ru-RU" sz="2400" dirty="0"/>
              <a:t> </a:t>
            </a:r>
            <a:r>
              <a:rPr lang="ru-RU" altLang="ru-RU" sz="2400" b="1" dirty="0"/>
              <a:t>Взаимной индукцией</a:t>
            </a:r>
            <a:r>
              <a:rPr lang="ru-RU" altLang="ru-RU" sz="2400" dirty="0"/>
              <a:t> называют возникновение индукционного тока в замкнутом контуре (катушке) при изменении силы тока в соседнем контуре (катушке). Контуры при этом неподвижны друг относительно друга, как например, катушки трансформатора.</a:t>
            </a:r>
          </a:p>
        </p:txBody>
      </p:sp>
      <p:pic>
        <p:nvPicPr>
          <p:cNvPr id="10246" name="Рисунок 391">
            <a:extLst>
              <a:ext uri="{FF2B5EF4-FFF2-40B4-BE49-F238E27FC236}">
                <a16:creationId xmlns:a16="http://schemas.microsoft.com/office/drawing/2014/main" id="{261D99B5-4B50-2DC5-B61A-D8245D08BF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-32000" contras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1719" y="1236304"/>
            <a:ext cx="5111750" cy="511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52">
            <a:extLst>
              <a:ext uri="{FF2B5EF4-FFF2-40B4-BE49-F238E27FC236}">
                <a16:creationId xmlns:a16="http://schemas.microsoft.com/office/drawing/2014/main" id="{6CC56382-CF7E-2956-8A23-0DC4C6C56C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47851" y="288926"/>
            <a:ext cx="9596897" cy="58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ru-RU" altLang="ru-RU" sz="1600" b="1" dirty="0"/>
              <a:t>Пусть сила тока в первом контуре равна </a:t>
            </a:r>
            <a:r>
              <a:rPr lang="en-US" altLang="ru-RU" sz="1600" b="1" dirty="0"/>
              <a:t>I</a:t>
            </a:r>
            <a:r>
              <a:rPr lang="ru-RU" altLang="ru-RU" sz="1600" b="1" baseline="-25000" dirty="0"/>
              <a:t>1</a:t>
            </a:r>
            <a:r>
              <a:rPr lang="ru-RU" altLang="ru-RU" sz="1600" b="1" dirty="0"/>
              <a:t>, тогда Ф – поток магнитной индукции, создаваемый этим током</a:t>
            </a:r>
            <a:r>
              <a:rPr lang="ru-RU" altLang="ru-RU" sz="1600" dirty="0"/>
              <a:t> </a:t>
            </a:r>
          </a:p>
        </p:txBody>
      </p:sp>
      <p:sp>
        <p:nvSpPr>
          <p:cNvPr id="11268" name="Rectangle 54">
            <a:extLst>
              <a:ext uri="{FF2B5EF4-FFF2-40B4-BE49-F238E27FC236}">
                <a16:creationId xmlns:a16="http://schemas.microsoft.com/office/drawing/2014/main" id="{38DA6F25-7566-D8DB-5564-EEDD7244F1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314432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ru-RU" altLang="ru-RU"/>
          </a:p>
        </p:txBody>
      </p:sp>
      <p:graphicFrame>
        <p:nvGraphicFramePr>
          <p:cNvPr id="11269" name="Object 53">
            <a:extLst>
              <a:ext uri="{FF2B5EF4-FFF2-40B4-BE49-F238E27FC236}">
                <a16:creationId xmlns:a16="http://schemas.microsoft.com/office/drawing/2014/main" id="{057DC6E3-FCD9-0F3B-35ED-8F7E300C027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9335607"/>
              </p:ext>
            </p:extLst>
          </p:nvPr>
        </p:nvGraphicFramePr>
        <p:xfrm>
          <a:off x="5485606" y="751145"/>
          <a:ext cx="790575" cy="403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2" imgW="393529" imgH="203112" progId="Equation.3">
                  <p:embed/>
                </p:oleObj>
              </mc:Choice>
              <mc:Fallback>
                <p:oleObj name="Формула" r:id="rId2" imgW="393529" imgH="203112" progId="Equation.3">
                  <p:embed/>
                  <p:pic>
                    <p:nvPicPr>
                      <p:cNvPr id="11269" name="Object 53">
                        <a:extLst>
                          <a:ext uri="{FF2B5EF4-FFF2-40B4-BE49-F238E27FC236}">
                            <a16:creationId xmlns:a16="http://schemas.microsoft.com/office/drawing/2014/main" id="{057DC6E3-FCD9-0F3B-35ED-8F7E300C027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85606" y="751145"/>
                        <a:ext cx="790575" cy="403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270" name="Picture 55">
            <a:extLst>
              <a:ext uri="{FF2B5EF4-FFF2-40B4-BE49-F238E27FC236}">
                <a16:creationId xmlns:a16="http://schemas.microsoft.com/office/drawing/2014/main" id="{0777B851-4C08-A437-B073-9163762982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lum bright="-20000" contrast="5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850" y="1268413"/>
            <a:ext cx="8066088" cy="5353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26">
            <a:extLst>
              <a:ext uri="{FF2B5EF4-FFF2-40B4-BE49-F238E27FC236}">
                <a16:creationId xmlns:a16="http://schemas.microsoft.com/office/drawing/2014/main" id="{66F3071E-BC93-4E04-B946-999D874804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1394" y="0"/>
            <a:ext cx="11769211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buClr>
                <a:schemeClr val="tx1"/>
              </a:buClr>
            </a:pPr>
            <a:r>
              <a:rPr lang="ru-RU" altLang="ru-RU" sz="2400" b="1" dirty="0">
                <a:solidFill>
                  <a:schemeClr val="hlink"/>
                </a:solidFill>
              </a:rPr>
              <a:t>Закон Фарадея и его связь с законом сохранения энергии. Правило Ленца.</a:t>
            </a:r>
          </a:p>
          <a:p>
            <a:pPr eaLnBrk="1" hangingPunct="1">
              <a:buClr>
                <a:schemeClr val="tx1"/>
              </a:buClr>
            </a:pPr>
            <a:endParaRPr lang="ru-RU" altLang="ru-RU" b="1" dirty="0">
              <a:solidFill>
                <a:schemeClr val="hlink"/>
              </a:solidFill>
            </a:endParaRPr>
          </a:p>
        </p:txBody>
      </p:sp>
      <p:pic>
        <p:nvPicPr>
          <p:cNvPr id="3076" name="Picture 30">
            <a:extLst>
              <a:ext uri="{FF2B5EF4-FFF2-40B4-BE49-F238E27FC236}">
                <a16:creationId xmlns:a16="http://schemas.microsoft.com/office/drawing/2014/main" id="{BAC56E6A-E7AD-471E-4F87-13AAEE1927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-34000" contrast="74000"/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59"/>
          <a:stretch>
            <a:fillRect/>
          </a:stretch>
        </p:blipFill>
        <p:spPr bwMode="auto">
          <a:xfrm>
            <a:off x="1130915" y="2146390"/>
            <a:ext cx="6715227" cy="46251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7" name="Rectangle 31">
            <a:extLst>
              <a:ext uri="{FF2B5EF4-FFF2-40B4-BE49-F238E27FC236}">
                <a16:creationId xmlns:a16="http://schemas.microsoft.com/office/drawing/2014/main" id="{166F8656-4CF7-437C-BA8A-95CC617222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3457" y="538449"/>
            <a:ext cx="11169445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 eaLnBrk="1" hangingPunct="1"/>
            <a:r>
              <a:rPr lang="ru-RU" altLang="ru-RU" sz="2000" dirty="0"/>
              <a:t>В 1831 г. Майкл Фарадей установил, что во всяком замкнутом проводящем контуре при изменении потока магнитной индукции через поверхность, ограниченную этим контуром, возникает электрический ток. Это явление называется </a:t>
            </a:r>
            <a:r>
              <a:rPr lang="ru-RU" altLang="ru-RU" sz="2000" b="1" dirty="0"/>
              <a:t>электромагнитной индукцией</a:t>
            </a:r>
            <a:r>
              <a:rPr lang="ru-RU" altLang="ru-RU" sz="2000" dirty="0"/>
              <a:t>, а возникающий ток – </a:t>
            </a:r>
            <a:r>
              <a:rPr lang="ru-RU" altLang="ru-RU" sz="2000" b="1" dirty="0"/>
              <a:t>индукционным</a:t>
            </a:r>
            <a:r>
              <a:rPr lang="ru-RU" altLang="ru-RU" sz="2000" dirty="0"/>
              <a:t> </a:t>
            </a:r>
          </a:p>
        </p:txBody>
      </p:sp>
      <p:sp>
        <p:nvSpPr>
          <p:cNvPr id="3078" name="Rectangle 32">
            <a:extLst>
              <a:ext uri="{FF2B5EF4-FFF2-40B4-BE49-F238E27FC236}">
                <a16:creationId xmlns:a16="http://schemas.microsoft.com/office/drawing/2014/main" id="{CC49C199-82A4-D7DD-B112-9837CA6B97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41111" y="2146390"/>
            <a:ext cx="3224980" cy="40934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 eaLnBrk="1" hangingPunct="1"/>
            <a:r>
              <a:rPr lang="ru-RU" altLang="ru-RU" sz="2000" dirty="0"/>
              <a:t>Индукционный ток возникает всегда, когда происходит изменение сцепленного с контуром потока магнитной индукции. Сила индукционного тока не зависит от способа изменения потока магнитной индукции, а определяется лишь скоростью его изменения.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Rectangle 25">
            <a:extLst>
              <a:ext uri="{FF2B5EF4-FFF2-40B4-BE49-F238E27FC236}">
                <a16:creationId xmlns:a16="http://schemas.microsoft.com/office/drawing/2014/main" id="{F7AAA497-55C7-92AB-15BB-AFCF85AAFB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4641850" y="5086350"/>
            <a:ext cx="2286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ru-RU" altLang="ru-RU" sz="1400">
                <a:latin typeface="Times New Roman" panose="02020603050405020304" pitchFamily="18" charset="0"/>
                <a:ea typeface="TimesNewRomanPSMT" charset="-128"/>
              </a:rPr>
              <a:t>.</a:t>
            </a:r>
            <a:endParaRPr lang="ru-RU" altLang="ru-RU" sz="2400">
              <a:latin typeface="Times New Roman" panose="02020603050405020304" pitchFamily="18" charset="0"/>
            </a:endParaRPr>
          </a:p>
        </p:txBody>
      </p:sp>
      <p:pic>
        <p:nvPicPr>
          <p:cNvPr id="12292" name="Picture 50">
            <a:extLst>
              <a:ext uri="{FF2B5EF4-FFF2-40B4-BE49-F238E27FC236}">
                <a16:creationId xmlns:a16="http://schemas.microsoft.com/office/drawing/2014/main" id="{DB3F504B-4B4C-2117-18BF-484D5A8884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-20000" contrast="3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653" y="-12938"/>
            <a:ext cx="9277746" cy="45820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3" name="Picture 51">
            <a:extLst>
              <a:ext uri="{FF2B5EF4-FFF2-40B4-BE49-F238E27FC236}">
                <a16:creationId xmlns:a16="http://schemas.microsoft.com/office/drawing/2014/main" id="{E0B106E7-5494-0D74-A11A-ABC7A22FB0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4923" y="4440302"/>
            <a:ext cx="3834424" cy="2303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5" name="Picture 40">
            <a:extLst>
              <a:ext uri="{FF2B5EF4-FFF2-40B4-BE49-F238E27FC236}">
                <a16:creationId xmlns:a16="http://schemas.microsoft.com/office/drawing/2014/main" id="{A0B2184D-CA44-C6A4-21FF-6F0C990B40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-8000" contrast="4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6623" y="80783"/>
            <a:ext cx="9053430" cy="33619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6" name="Рисунок 394">
            <a:extLst>
              <a:ext uri="{FF2B5EF4-FFF2-40B4-BE49-F238E27FC236}">
                <a16:creationId xmlns:a16="http://schemas.microsoft.com/office/drawing/2014/main" id="{97C496AD-004E-F1CD-3F1E-9582F95BF3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-20000" contrast="3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033" y="3863617"/>
            <a:ext cx="5007655" cy="28994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7" name="Rectangle 43">
            <a:extLst>
              <a:ext uri="{FF2B5EF4-FFF2-40B4-BE49-F238E27FC236}">
                <a16:creationId xmlns:a16="http://schemas.microsoft.com/office/drawing/2014/main" id="{4F1C1F79-CFB3-EC4D-B696-E0D46B56A7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3058597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ru-RU" altLang="ru-RU"/>
          </a:p>
        </p:txBody>
      </p:sp>
      <p:graphicFrame>
        <p:nvGraphicFramePr>
          <p:cNvPr id="13318" name="Object 42">
            <a:extLst>
              <a:ext uri="{FF2B5EF4-FFF2-40B4-BE49-F238E27FC236}">
                <a16:creationId xmlns:a16="http://schemas.microsoft.com/office/drawing/2014/main" id="{A253CEC0-3E48-F682-3B00-FF7E277CEE8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743701" y="3573464"/>
          <a:ext cx="2252663" cy="814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4" imgW="1028700" imgH="368300" progId="Equation.3">
                  <p:embed/>
                </p:oleObj>
              </mc:Choice>
              <mc:Fallback>
                <p:oleObj name="Формула" r:id="rId4" imgW="1028700" imgH="368300" progId="Equation.3">
                  <p:embed/>
                  <p:pic>
                    <p:nvPicPr>
                      <p:cNvPr id="13318" name="Object 42">
                        <a:extLst>
                          <a:ext uri="{FF2B5EF4-FFF2-40B4-BE49-F238E27FC236}">
                            <a16:creationId xmlns:a16="http://schemas.microsoft.com/office/drawing/2014/main" id="{A253CEC0-3E48-F682-3B00-FF7E277CEE8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43701" y="3573464"/>
                        <a:ext cx="2252663" cy="814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319" name="Rectangle 44">
            <a:extLst>
              <a:ext uri="{FF2B5EF4-FFF2-40B4-BE49-F238E27FC236}">
                <a16:creationId xmlns:a16="http://schemas.microsoft.com/office/drawing/2014/main" id="{D42210FE-738C-A96A-D162-3953205EFB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1" y="4347538"/>
            <a:ext cx="4392613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 eaLnBrk="1" hangingPunct="1"/>
            <a:r>
              <a:rPr lang="ru-RU" altLang="ru-RU" sz="2000" dirty="0"/>
              <a:t>Аналогичные рассуждения позволяют вычислить коэффициент взаимной индукции:</a:t>
            </a:r>
          </a:p>
        </p:txBody>
      </p:sp>
      <p:sp>
        <p:nvSpPr>
          <p:cNvPr id="13320" name="Rectangle 46">
            <a:extLst>
              <a:ext uri="{FF2B5EF4-FFF2-40B4-BE49-F238E27FC236}">
                <a16:creationId xmlns:a16="http://schemas.microsoft.com/office/drawing/2014/main" id="{51126CDC-11D7-9576-B66A-CCFA367266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3058597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ru-RU" altLang="ru-RU"/>
          </a:p>
        </p:txBody>
      </p:sp>
      <p:graphicFrame>
        <p:nvGraphicFramePr>
          <p:cNvPr id="13321" name="Object 45">
            <a:extLst>
              <a:ext uri="{FF2B5EF4-FFF2-40B4-BE49-F238E27FC236}">
                <a16:creationId xmlns:a16="http://schemas.microsoft.com/office/drawing/2014/main" id="{E7591630-0B20-9D89-E823-D727264F17C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32865897"/>
              </p:ext>
            </p:extLst>
          </p:nvPr>
        </p:nvGraphicFramePr>
        <p:xfrm>
          <a:off x="8328027" y="5363201"/>
          <a:ext cx="2160587" cy="779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6" imgW="1028700" imgH="368300" progId="Equation.3">
                  <p:embed/>
                </p:oleObj>
              </mc:Choice>
              <mc:Fallback>
                <p:oleObj name="Формула" r:id="rId6" imgW="1028700" imgH="368300" progId="Equation.3">
                  <p:embed/>
                  <p:pic>
                    <p:nvPicPr>
                      <p:cNvPr id="13321" name="Object 45">
                        <a:extLst>
                          <a:ext uri="{FF2B5EF4-FFF2-40B4-BE49-F238E27FC236}">
                            <a16:creationId xmlns:a16="http://schemas.microsoft.com/office/drawing/2014/main" id="{E7591630-0B20-9D89-E823-D727264F17C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28027" y="5363201"/>
                        <a:ext cx="2160587" cy="779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322" name="Rectangle 47">
            <a:extLst>
              <a:ext uri="{FF2B5EF4-FFF2-40B4-BE49-F238E27FC236}">
                <a16:creationId xmlns:a16="http://schemas.microsoft.com/office/drawing/2014/main" id="{09C6BCE1-08CA-119C-B600-55069B838A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64314" y="6305909"/>
            <a:ext cx="13684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ru-RU" sz="2400" i="1" dirty="0">
                <a:latin typeface="Times New Roman" panose="02020603050405020304" pitchFamily="18" charset="0"/>
              </a:rPr>
              <a:t>L</a:t>
            </a:r>
            <a:r>
              <a:rPr lang="ru-RU" altLang="ru-RU" sz="2400" i="1" baseline="-25000" dirty="0">
                <a:latin typeface="Times New Roman" panose="02020603050405020304" pitchFamily="18" charset="0"/>
              </a:rPr>
              <a:t>21</a:t>
            </a:r>
            <a:r>
              <a:rPr lang="ru-RU" altLang="ru-RU" sz="2400" i="1" dirty="0">
                <a:latin typeface="Times New Roman" panose="02020603050405020304" pitchFamily="18" charset="0"/>
              </a:rPr>
              <a:t>=</a:t>
            </a:r>
            <a:r>
              <a:rPr lang="en-US" altLang="ru-RU" sz="2400" i="1" dirty="0">
                <a:latin typeface="Times New Roman" panose="02020603050405020304" pitchFamily="18" charset="0"/>
              </a:rPr>
              <a:t>L</a:t>
            </a:r>
            <a:r>
              <a:rPr lang="ru-RU" altLang="ru-RU" sz="2400" i="1" baseline="-25000" dirty="0">
                <a:latin typeface="Times New Roman" panose="02020603050405020304" pitchFamily="18" charset="0"/>
              </a:rPr>
              <a:t>12</a:t>
            </a:r>
            <a:r>
              <a:rPr lang="ru-RU" altLang="ru-RU" sz="2400" i="1" dirty="0">
                <a:latin typeface="Times New Roman" panose="02020603050405020304" pitchFamily="18" charset="0"/>
              </a:rPr>
              <a:t>.</a:t>
            </a:r>
            <a:r>
              <a:rPr lang="ru-RU" altLang="ru-RU" dirty="0"/>
              <a:t> </a:t>
            </a:r>
          </a:p>
        </p:txBody>
      </p:sp>
      <p:sp>
        <p:nvSpPr>
          <p:cNvPr id="13323" name="Rectangle 49">
            <a:extLst>
              <a:ext uri="{FF2B5EF4-FFF2-40B4-BE49-F238E27FC236}">
                <a16:creationId xmlns:a16="http://schemas.microsoft.com/office/drawing/2014/main" id="{93E6F1B3-7F75-8A7E-FB01-3881DCA022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314432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ru-RU" altLang="ru-RU"/>
          </a:p>
        </p:txBody>
      </p:sp>
      <p:graphicFrame>
        <p:nvGraphicFramePr>
          <p:cNvPr id="13324" name="Object 48">
            <a:extLst>
              <a:ext uri="{FF2B5EF4-FFF2-40B4-BE49-F238E27FC236}">
                <a16:creationId xmlns:a16="http://schemas.microsoft.com/office/drawing/2014/main" id="{880FCBBE-07BC-01B5-B39B-444D1A5957A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872038" y="3716339"/>
          <a:ext cx="1511300" cy="46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8" imgW="660113" imgH="203112" progId="Equation.3">
                  <p:embed/>
                </p:oleObj>
              </mc:Choice>
              <mc:Fallback>
                <p:oleObj name="Формула" r:id="rId8" imgW="660113" imgH="203112" progId="Equation.3">
                  <p:embed/>
                  <p:pic>
                    <p:nvPicPr>
                      <p:cNvPr id="13324" name="Object 48">
                        <a:extLst>
                          <a:ext uri="{FF2B5EF4-FFF2-40B4-BE49-F238E27FC236}">
                            <a16:creationId xmlns:a16="http://schemas.microsoft.com/office/drawing/2014/main" id="{880FCBBE-07BC-01B5-B39B-444D1A5957A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72038" y="3716339"/>
                        <a:ext cx="1511300" cy="460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4">
            <a:extLst>
              <a:ext uri="{FF2B5EF4-FFF2-40B4-BE49-F238E27FC236}">
                <a16:creationId xmlns:a16="http://schemas.microsoft.com/office/drawing/2014/main" id="{0986BF59-1680-D4AE-7272-254DFCE2C2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6917" y="241731"/>
            <a:ext cx="10766938" cy="3477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 eaLnBrk="1" hangingPunct="1"/>
            <a:r>
              <a:rPr lang="ru-RU" altLang="ru-RU" dirty="0"/>
              <a:t>	</a:t>
            </a:r>
            <a:r>
              <a:rPr lang="ru-RU" altLang="ru-RU" sz="2000" dirty="0"/>
              <a:t>Следует заметить, что в общем случае нельзя утверждать, что </a:t>
            </a:r>
            <a:r>
              <a:rPr lang="ru-RU" altLang="ru-RU" sz="2000" i="1" dirty="0"/>
              <a:t>L</a:t>
            </a:r>
            <a:r>
              <a:rPr lang="ru-RU" altLang="ru-RU" sz="2000" baseline="-10000" dirty="0"/>
              <a:t>12</a:t>
            </a:r>
            <a:r>
              <a:rPr lang="ru-RU" altLang="ru-RU" sz="2000" dirty="0"/>
              <a:t> = </a:t>
            </a:r>
            <a:r>
              <a:rPr lang="ru-RU" altLang="ru-RU" sz="2000" i="1" dirty="0"/>
              <a:t>L</a:t>
            </a:r>
            <a:r>
              <a:rPr lang="ru-RU" altLang="ru-RU" sz="2000" baseline="-10000" dirty="0"/>
              <a:t>21</a:t>
            </a:r>
            <a:r>
              <a:rPr lang="ru-RU" altLang="ru-RU" sz="2000" dirty="0"/>
              <a:t>. Действительно, магнитная проницаемость, входящая в выражение для коэффициентов </a:t>
            </a:r>
            <a:r>
              <a:rPr lang="ru-RU" altLang="ru-RU" sz="2000" i="1" dirty="0"/>
              <a:t>L</a:t>
            </a:r>
            <a:r>
              <a:rPr lang="ru-RU" altLang="ru-RU" sz="2000" baseline="-25000" dirty="0"/>
              <a:t>12</a:t>
            </a:r>
            <a:r>
              <a:rPr lang="ru-RU" altLang="ru-RU" sz="2000" i="1" baseline="-25000" dirty="0"/>
              <a:t> </a:t>
            </a:r>
            <a:r>
              <a:rPr lang="ru-RU" altLang="ru-RU" sz="2000" dirty="0"/>
              <a:t>и </a:t>
            </a:r>
            <a:r>
              <a:rPr lang="ru-RU" altLang="ru-RU" sz="2000" i="1" dirty="0"/>
              <a:t>L</a:t>
            </a:r>
            <a:r>
              <a:rPr lang="ru-RU" altLang="ru-RU" sz="2000" baseline="-25000" dirty="0"/>
              <a:t>21</a:t>
            </a:r>
            <a:r>
              <a:rPr lang="ru-RU" altLang="ru-RU" sz="2000" dirty="0"/>
              <a:t>, зависит от напряженности магнитного поля в сердечнике. Если </a:t>
            </a:r>
            <a:r>
              <a:rPr lang="ru-RU" altLang="ru-RU" sz="2000" i="1" dirty="0"/>
              <a:t>N</a:t>
            </a:r>
            <a:r>
              <a:rPr lang="ru-RU" altLang="ru-RU" sz="2000" baseline="-12000" dirty="0"/>
              <a:t>1</a:t>
            </a:r>
            <a:r>
              <a:rPr lang="ru-RU" altLang="ru-RU" sz="2000" dirty="0"/>
              <a:t> ≠ </a:t>
            </a:r>
            <a:r>
              <a:rPr lang="ru-RU" altLang="ru-RU" sz="2000" i="1" dirty="0"/>
              <a:t>N</a:t>
            </a:r>
            <a:r>
              <a:rPr lang="ru-RU" altLang="ru-RU" sz="2000" baseline="-12000" dirty="0"/>
              <a:t>2</a:t>
            </a:r>
            <a:r>
              <a:rPr lang="ru-RU" altLang="ru-RU" sz="2000" dirty="0"/>
              <a:t>, то при пропускании одного и того же тока один раз по первой, а другой раз по второй обмотке, в сердечнике создаются поля разной напряженности </a:t>
            </a:r>
            <a:r>
              <a:rPr lang="ru-RU" altLang="ru-RU" sz="2000" i="1" dirty="0"/>
              <a:t>H</a:t>
            </a:r>
            <a:r>
              <a:rPr lang="ru-RU" altLang="ru-RU" sz="2000" dirty="0"/>
              <a:t>. Соответственно значения магнитной проницаемости в обоих случаях будут различными, поэтому при </a:t>
            </a:r>
            <a:r>
              <a:rPr lang="ru-RU" altLang="ru-RU" sz="2000" i="1" dirty="0"/>
              <a:t>I</a:t>
            </a:r>
            <a:r>
              <a:rPr lang="ru-RU" altLang="ru-RU" sz="2000" baseline="-12000" dirty="0"/>
              <a:t>1</a:t>
            </a:r>
            <a:r>
              <a:rPr lang="ru-RU" altLang="ru-RU" sz="2000" dirty="0"/>
              <a:t> = </a:t>
            </a:r>
            <a:r>
              <a:rPr lang="ru-RU" altLang="ru-RU" sz="2000" i="1" dirty="0"/>
              <a:t>I</a:t>
            </a:r>
            <a:r>
              <a:rPr lang="ru-RU" altLang="ru-RU" sz="2000" baseline="-12000" dirty="0"/>
              <a:t>2</a:t>
            </a:r>
            <a:r>
              <a:rPr lang="ru-RU" altLang="ru-RU" sz="2000" dirty="0"/>
              <a:t> численные значения </a:t>
            </a:r>
            <a:r>
              <a:rPr lang="ru-RU" altLang="ru-RU" sz="2000" i="1" dirty="0"/>
              <a:t>L</a:t>
            </a:r>
            <a:r>
              <a:rPr lang="ru-RU" altLang="ru-RU" sz="2000" baseline="-10000" dirty="0"/>
              <a:t>12 </a:t>
            </a:r>
            <a:r>
              <a:rPr lang="ru-RU" altLang="ru-RU" sz="2000" dirty="0"/>
              <a:t>и </a:t>
            </a:r>
            <a:r>
              <a:rPr lang="ru-RU" altLang="ru-RU" sz="2000" i="1" dirty="0"/>
              <a:t>L</a:t>
            </a:r>
            <a:r>
              <a:rPr lang="ru-RU" altLang="ru-RU" sz="2000" baseline="-10000" dirty="0"/>
              <a:t>21</a:t>
            </a:r>
            <a:r>
              <a:rPr lang="ru-RU" altLang="ru-RU" sz="2000" dirty="0"/>
              <a:t> не совпадают.</a:t>
            </a:r>
          </a:p>
          <a:p>
            <a:pPr algn="just" eaLnBrk="1" hangingPunct="1"/>
            <a:r>
              <a:rPr lang="ru-RU" altLang="ru-RU" sz="2000" dirty="0"/>
              <a:t>	Главное техническое применение трансформатора - в качестве устройства для повышения или понижения напряжения. Изменение напряжения определяется </a:t>
            </a:r>
            <a:r>
              <a:rPr lang="ru-RU" altLang="ru-RU" sz="2000" b="1" dirty="0"/>
              <a:t>коэффициентом</a:t>
            </a:r>
            <a:r>
              <a:rPr lang="ru-RU" altLang="ru-RU" sz="2000" dirty="0"/>
              <a:t> </a:t>
            </a:r>
            <a:r>
              <a:rPr lang="ru-RU" altLang="ru-RU" sz="2000" b="1" dirty="0"/>
              <a:t>трансформации</a:t>
            </a:r>
            <a:r>
              <a:rPr lang="ru-RU" altLang="ru-RU" sz="2000" dirty="0"/>
              <a:t>. Это величина, равная отношению напряжений в первичной и вторичной обмотке трансформатора:</a:t>
            </a:r>
          </a:p>
        </p:txBody>
      </p:sp>
      <p:sp>
        <p:nvSpPr>
          <p:cNvPr id="14339" name="Rectangle 6">
            <a:extLst>
              <a:ext uri="{FF2B5EF4-FFF2-40B4-BE49-F238E27FC236}">
                <a16:creationId xmlns:a16="http://schemas.microsoft.com/office/drawing/2014/main" id="{67760E33-073F-83F0-78EE-07EF107B9A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3039547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ru-RU" altLang="ru-RU"/>
          </a:p>
        </p:txBody>
      </p:sp>
      <p:graphicFrame>
        <p:nvGraphicFramePr>
          <p:cNvPr id="14340" name="Object 5">
            <a:extLst>
              <a:ext uri="{FF2B5EF4-FFF2-40B4-BE49-F238E27FC236}">
                <a16:creationId xmlns:a16="http://schemas.microsoft.com/office/drawing/2014/main" id="{2487C502-87C0-BA84-58CF-57797361A78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59186500"/>
              </p:ext>
            </p:extLst>
          </p:nvPr>
        </p:nvGraphicFramePr>
        <p:xfrm>
          <a:off x="5028946" y="4096155"/>
          <a:ext cx="1843803" cy="9440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2" imgW="799753" imgH="406224" progId="Equation.3">
                  <p:embed/>
                </p:oleObj>
              </mc:Choice>
              <mc:Fallback>
                <p:oleObj name="Формула" r:id="rId2" imgW="799753" imgH="406224" progId="Equation.3">
                  <p:embed/>
                  <p:pic>
                    <p:nvPicPr>
                      <p:cNvPr id="14340" name="Object 5">
                        <a:extLst>
                          <a:ext uri="{FF2B5EF4-FFF2-40B4-BE49-F238E27FC236}">
                            <a16:creationId xmlns:a16="http://schemas.microsoft.com/office/drawing/2014/main" id="{2487C502-87C0-BA84-58CF-57797361A78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28946" y="4096155"/>
                        <a:ext cx="1843803" cy="94407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341" name="Rectangle 7">
            <a:extLst>
              <a:ext uri="{FF2B5EF4-FFF2-40B4-BE49-F238E27FC236}">
                <a16:creationId xmlns:a16="http://schemas.microsoft.com/office/drawing/2014/main" id="{2B084DD4-98A9-DFF3-0758-853DEE99FC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0966" y="5406451"/>
            <a:ext cx="10618840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 eaLnBrk="1" hangingPunct="1"/>
            <a:r>
              <a:rPr lang="ru-RU" altLang="ru-RU" sz="2000" dirty="0"/>
              <a:t>Первичной обмоткой называется та в которой создается переменный ток, получаемый от генератора; во вторичной обмотке переменный ток возникает только из-за явления взаимной индукции.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4">
            <a:extLst>
              <a:ext uri="{FF2B5EF4-FFF2-40B4-BE49-F238E27FC236}">
                <a16:creationId xmlns:a16="http://schemas.microsoft.com/office/drawing/2014/main" id="{34EEB0C6-BF90-36C5-0BDB-D379E603D4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59746" y="2336698"/>
            <a:ext cx="9905128" cy="341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457200" indent="-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400" indent="-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371600" indent="-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828800" indent="-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286000" indent="-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743200" indent="-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200400" indent="-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657600" indent="-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4114800" indent="-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ru-RU" altLang="ru-RU" sz="3600" b="1" dirty="0">
                <a:solidFill>
                  <a:srgbClr val="D60093"/>
                </a:solidFill>
              </a:rPr>
              <a:t>1. Анализ явления электромагнитной индукции.</a:t>
            </a:r>
          </a:p>
          <a:p>
            <a:pPr algn="ctr" eaLnBrk="1" hangingPunct="1"/>
            <a:r>
              <a:rPr lang="ru-RU" altLang="ru-RU" sz="3600" b="1" dirty="0">
                <a:solidFill>
                  <a:srgbClr val="D60093"/>
                </a:solidFill>
              </a:rPr>
              <a:t>Потенциальное и вихревое</a:t>
            </a:r>
            <a:r>
              <a:rPr lang="ru-RU" altLang="ru-RU" sz="3600" dirty="0">
                <a:solidFill>
                  <a:srgbClr val="D60093"/>
                </a:solidFill>
              </a:rPr>
              <a:t> </a:t>
            </a:r>
            <a:r>
              <a:rPr lang="ru-RU" altLang="ru-RU" sz="3600" b="1" dirty="0">
                <a:solidFill>
                  <a:srgbClr val="D60093"/>
                </a:solidFill>
              </a:rPr>
              <a:t>электрические поля. </a:t>
            </a:r>
          </a:p>
          <a:p>
            <a:pPr algn="ctr" eaLnBrk="1" hangingPunct="1"/>
            <a:r>
              <a:rPr lang="ru-RU" altLang="ru-RU" sz="3600" b="1" dirty="0">
                <a:solidFill>
                  <a:srgbClr val="D60093"/>
                </a:solidFill>
              </a:rPr>
              <a:t>Первая пара интегральных уравнений Максвелла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946584-EC03-2459-DBE9-8396664C77D4}"/>
              </a:ext>
            </a:extLst>
          </p:cNvPr>
          <p:cNvSpPr txBox="1"/>
          <p:nvPr/>
        </p:nvSpPr>
        <p:spPr>
          <a:xfrm>
            <a:off x="1717176" y="592082"/>
            <a:ext cx="919026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4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Система уравнений Максвелла</a:t>
            </a:r>
            <a:r>
              <a:rPr lang="ru-RU" sz="4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endParaRPr lang="ru-RU" sz="480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36">
            <a:extLst>
              <a:ext uri="{FF2B5EF4-FFF2-40B4-BE49-F238E27FC236}">
                <a16:creationId xmlns:a16="http://schemas.microsoft.com/office/drawing/2014/main" id="{FC351DCB-877A-F98E-AD51-2B4D2FD25D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-4646613" y="2485509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ru-RU" altLang="ru-RU"/>
          </a:p>
        </p:txBody>
      </p:sp>
      <p:pic>
        <p:nvPicPr>
          <p:cNvPr id="4099" name="Picture 48">
            <a:extLst>
              <a:ext uri="{FF2B5EF4-FFF2-40B4-BE49-F238E27FC236}">
                <a16:creationId xmlns:a16="http://schemas.microsoft.com/office/drawing/2014/main" id="{5C1B53A3-7008-1246-C1C7-0CC49B9E77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-20000" contrast="3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60325"/>
            <a:ext cx="9144000" cy="679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52">
            <a:extLst>
              <a:ext uri="{FF2B5EF4-FFF2-40B4-BE49-F238E27FC236}">
                <a16:creationId xmlns:a16="http://schemas.microsoft.com/office/drawing/2014/main" id="{7D117832-7EE8-46E6-B4AE-2D50CF10C7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4233" y="6021289"/>
            <a:ext cx="2339975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39">
            <a:extLst>
              <a:ext uri="{FF2B5EF4-FFF2-40B4-BE49-F238E27FC236}">
                <a16:creationId xmlns:a16="http://schemas.microsoft.com/office/drawing/2014/main" id="{74680CFD-8543-D0DB-9425-4D08D2D882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316337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ru-RU" altLang="ru-RU"/>
          </a:p>
        </p:txBody>
      </p:sp>
      <p:pic>
        <p:nvPicPr>
          <p:cNvPr id="5123" name="Picture 43">
            <a:extLst>
              <a:ext uri="{FF2B5EF4-FFF2-40B4-BE49-F238E27FC236}">
                <a16:creationId xmlns:a16="http://schemas.microsoft.com/office/drawing/2014/main" id="{7ED68C4B-45B9-0433-C9D8-3900325A09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-6000" contras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50800"/>
            <a:ext cx="9144000" cy="680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5">
            <a:extLst>
              <a:ext uri="{FF2B5EF4-FFF2-40B4-BE49-F238E27FC236}">
                <a16:creationId xmlns:a16="http://schemas.microsoft.com/office/drawing/2014/main" id="{A844DC51-1FD5-D282-A11E-11B14DA67E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3564" y="6021389"/>
            <a:ext cx="2339975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>
            <a:extLst>
              <a:ext uri="{FF2B5EF4-FFF2-40B4-BE49-F238E27FC236}">
                <a16:creationId xmlns:a16="http://schemas.microsoft.com/office/drawing/2014/main" id="{2FF93D1F-92EE-C454-01A9-B4F91BD905AE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9767888" y="0"/>
            <a:ext cx="900112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ru-RU" altLang="ru-RU" sz="4800" b="1">
                <a:solidFill>
                  <a:schemeClr val="tx2"/>
                </a:solidFill>
              </a:rPr>
              <a:t>3</a:t>
            </a:r>
            <a:endParaRPr lang="ru-RU" altLang="ru-RU" sz="1400"/>
          </a:p>
        </p:txBody>
      </p:sp>
      <p:sp>
        <p:nvSpPr>
          <p:cNvPr id="6147" name="Rectangle 52">
            <a:extLst>
              <a:ext uri="{FF2B5EF4-FFF2-40B4-BE49-F238E27FC236}">
                <a16:creationId xmlns:a16="http://schemas.microsoft.com/office/drawing/2014/main" id="{F2DB9758-2411-47D1-C034-A31D61B2C4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2987159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ru-RU" altLang="ru-RU"/>
          </a:p>
        </p:txBody>
      </p:sp>
      <p:sp>
        <p:nvSpPr>
          <p:cNvPr id="6148" name="Rectangle 55">
            <a:extLst>
              <a:ext uri="{FF2B5EF4-FFF2-40B4-BE49-F238E27FC236}">
                <a16:creationId xmlns:a16="http://schemas.microsoft.com/office/drawing/2014/main" id="{B7B44BC9-1BDA-6757-F53C-34EA3539AE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303478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ru-RU" altLang="ru-RU"/>
          </a:p>
        </p:txBody>
      </p:sp>
      <p:sp>
        <p:nvSpPr>
          <p:cNvPr id="6149" name="Rectangle 56">
            <a:extLst>
              <a:ext uri="{FF2B5EF4-FFF2-40B4-BE49-F238E27FC236}">
                <a16:creationId xmlns:a16="http://schemas.microsoft.com/office/drawing/2014/main" id="{11DD359C-AB1E-A0F7-3B11-494EE6BDE8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345388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ru-RU" altLang="ru-RU"/>
          </a:p>
        </p:txBody>
      </p:sp>
      <p:sp>
        <p:nvSpPr>
          <p:cNvPr id="6150" name="Rectangle 58">
            <a:extLst>
              <a:ext uri="{FF2B5EF4-FFF2-40B4-BE49-F238E27FC236}">
                <a16:creationId xmlns:a16="http://schemas.microsoft.com/office/drawing/2014/main" id="{DB395C87-F6FB-5391-40B1-6823F2BE43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303478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ru-RU" altLang="ru-RU"/>
          </a:p>
        </p:txBody>
      </p:sp>
      <p:sp>
        <p:nvSpPr>
          <p:cNvPr id="6151" name="Rectangle 59">
            <a:extLst>
              <a:ext uri="{FF2B5EF4-FFF2-40B4-BE49-F238E27FC236}">
                <a16:creationId xmlns:a16="http://schemas.microsoft.com/office/drawing/2014/main" id="{0D959976-90FB-BF3F-99CB-C087D67C9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345388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ru-RU" altLang="ru-RU"/>
          </a:p>
        </p:txBody>
      </p:sp>
      <p:pic>
        <p:nvPicPr>
          <p:cNvPr id="6152" name="Picture 61">
            <a:extLst>
              <a:ext uri="{FF2B5EF4-FFF2-40B4-BE49-F238E27FC236}">
                <a16:creationId xmlns:a16="http://schemas.microsoft.com/office/drawing/2014/main" id="{95BD61DD-722D-B966-70AD-96D445960B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-16000" contras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3026" y="0"/>
            <a:ext cx="9324975" cy="6965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3" name="Picture 62">
            <a:extLst>
              <a:ext uri="{FF2B5EF4-FFF2-40B4-BE49-F238E27FC236}">
                <a16:creationId xmlns:a16="http://schemas.microsoft.com/office/drawing/2014/main" id="{1881CF91-67A2-74C6-F5DD-5B4031806C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3564" y="6207126"/>
            <a:ext cx="2339975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>
            <a:extLst>
              <a:ext uri="{FF2B5EF4-FFF2-40B4-BE49-F238E27FC236}">
                <a16:creationId xmlns:a16="http://schemas.microsoft.com/office/drawing/2014/main" id="{F315292E-14CC-09A8-07D4-4310B9B2F9CD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10056814" y="0"/>
            <a:ext cx="611187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ru-RU" altLang="ru-RU" sz="4800" b="1">
                <a:solidFill>
                  <a:schemeClr val="tx2"/>
                </a:solidFill>
              </a:rPr>
              <a:t>4</a:t>
            </a:r>
          </a:p>
        </p:txBody>
      </p:sp>
      <p:sp>
        <p:nvSpPr>
          <p:cNvPr id="7171" name="Rectangle 42">
            <a:extLst>
              <a:ext uri="{FF2B5EF4-FFF2-40B4-BE49-F238E27FC236}">
                <a16:creationId xmlns:a16="http://schemas.microsoft.com/office/drawing/2014/main" id="{135CE6AA-8B58-6C13-3D53-E5E0CEDD9B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303478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ru-RU" altLang="ru-RU"/>
          </a:p>
        </p:txBody>
      </p:sp>
      <p:sp>
        <p:nvSpPr>
          <p:cNvPr id="7172" name="Rectangle 45">
            <a:extLst>
              <a:ext uri="{FF2B5EF4-FFF2-40B4-BE49-F238E27FC236}">
                <a16:creationId xmlns:a16="http://schemas.microsoft.com/office/drawing/2014/main" id="{BDB0265B-4814-E43D-CB4B-E507D257A0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304907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ru-RU" altLang="ru-RU"/>
          </a:p>
        </p:txBody>
      </p:sp>
      <p:sp>
        <p:nvSpPr>
          <p:cNvPr id="7173" name="Rectangle 50">
            <a:extLst>
              <a:ext uri="{FF2B5EF4-FFF2-40B4-BE49-F238E27FC236}">
                <a16:creationId xmlns:a16="http://schemas.microsoft.com/office/drawing/2014/main" id="{F737C413-9DC0-FBF5-796C-2177B27C35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ru-RU" altLang="ru-RU"/>
          </a:p>
        </p:txBody>
      </p:sp>
      <p:sp>
        <p:nvSpPr>
          <p:cNvPr id="7174" name="Rectangle 55">
            <a:extLst>
              <a:ext uri="{FF2B5EF4-FFF2-40B4-BE49-F238E27FC236}">
                <a16:creationId xmlns:a16="http://schemas.microsoft.com/office/drawing/2014/main" id="{9A689967-93E6-3CBA-0B02-72129B970B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303002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ru-RU" altLang="ru-RU"/>
          </a:p>
        </p:txBody>
      </p:sp>
      <p:sp>
        <p:nvSpPr>
          <p:cNvPr id="7175" name="Rectangle 61">
            <a:extLst>
              <a:ext uri="{FF2B5EF4-FFF2-40B4-BE49-F238E27FC236}">
                <a16:creationId xmlns:a16="http://schemas.microsoft.com/office/drawing/2014/main" id="{B7464D0C-2CA1-8AFA-BCAE-5AF3AF5E3C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29395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ru-RU" altLang="ru-RU"/>
          </a:p>
        </p:txBody>
      </p:sp>
      <p:pic>
        <p:nvPicPr>
          <p:cNvPr id="7176" name="Picture 63">
            <a:extLst>
              <a:ext uri="{FF2B5EF4-FFF2-40B4-BE49-F238E27FC236}">
                <a16:creationId xmlns:a16="http://schemas.microsoft.com/office/drawing/2014/main" id="{18D52C54-ADED-60AD-EB6F-00449C4125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-16000" contrast="3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177" name="Rectangle 65">
            <a:extLst>
              <a:ext uri="{FF2B5EF4-FFF2-40B4-BE49-F238E27FC236}">
                <a16:creationId xmlns:a16="http://schemas.microsoft.com/office/drawing/2014/main" id="{445F3865-5285-29E9-3F9D-615E97052B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288238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ru-RU" altLang="ru-RU"/>
          </a:p>
        </p:txBody>
      </p:sp>
      <p:graphicFrame>
        <p:nvGraphicFramePr>
          <p:cNvPr id="7178" name="Object 64">
            <a:extLst>
              <a:ext uri="{FF2B5EF4-FFF2-40B4-BE49-F238E27FC236}">
                <a16:creationId xmlns:a16="http://schemas.microsoft.com/office/drawing/2014/main" id="{0CBEB393-E5B0-EAFB-835D-B81055659B7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224339" y="4005263"/>
          <a:ext cx="2105025" cy="72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3" imgW="774364" imgH="266584" progId="Equation.3">
                  <p:embed/>
                </p:oleObj>
              </mc:Choice>
              <mc:Fallback>
                <p:oleObj name="Формула" r:id="rId3" imgW="774364" imgH="266584" progId="Equation.3">
                  <p:embed/>
                  <p:pic>
                    <p:nvPicPr>
                      <p:cNvPr id="7178" name="Object 64">
                        <a:extLst>
                          <a:ext uri="{FF2B5EF4-FFF2-40B4-BE49-F238E27FC236}">
                            <a16:creationId xmlns:a16="http://schemas.microsoft.com/office/drawing/2014/main" id="{0CBEB393-E5B0-EAFB-835D-B81055659B7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24339" y="4005263"/>
                        <a:ext cx="2105025" cy="723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179" name="Picture 67">
            <a:extLst>
              <a:ext uri="{FF2B5EF4-FFF2-40B4-BE49-F238E27FC236}">
                <a16:creationId xmlns:a16="http://schemas.microsoft.com/office/drawing/2014/main" id="{05502AB8-9976-43CE-3327-C80CD87873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7938" y="4868863"/>
            <a:ext cx="2952750" cy="1054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80" name="Picture 68">
            <a:extLst>
              <a:ext uri="{FF2B5EF4-FFF2-40B4-BE49-F238E27FC236}">
                <a16:creationId xmlns:a16="http://schemas.microsoft.com/office/drawing/2014/main" id="{510936F8-2FC4-DFA2-1A4E-F9449732F5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3564" y="6207126"/>
            <a:ext cx="2339975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>
            <a:extLst>
              <a:ext uri="{FF2B5EF4-FFF2-40B4-BE49-F238E27FC236}">
                <a16:creationId xmlns:a16="http://schemas.microsoft.com/office/drawing/2014/main" id="{BA52DD28-5A40-9539-3214-9726D58ACC37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9625014" y="0"/>
            <a:ext cx="1042987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ru-RU" sz="4800" b="1">
                <a:solidFill>
                  <a:schemeClr val="tx2"/>
                </a:solidFill>
              </a:rPr>
              <a:t>1</a:t>
            </a:r>
            <a:r>
              <a:rPr lang="ru-RU" altLang="ru-RU" sz="4800" b="1">
                <a:solidFill>
                  <a:schemeClr val="tx2"/>
                </a:solidFill>
              </a:rPr>
              <a:t>1</a:t>
            </a:r>
          </a:p>
        </p:txBody>
      </p:sp>
      <p:sp>
        <p:nvSpPr>
          <p:cNvPr id="8195" name="Rectangle 3">
            <a:extLst>
              <a:ext uri="{FF2B5EF4-FFF2-40B4-BE49-F238E27FC236}">
                <a16:creationId xmlns:a16="http://schemas.microsoft.com/office/drawing/2014/main" id="{DED4B64B-F74D-A85D-607D-ABFE0B9AAE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3058597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ru-RU" altLang="ru-RU"/>
          </a:p>
        </p:txBody>
      </p:sp>
      <p:sp>
        <p:nvSpPr>
          <p:cNvPr id="8196" name="Rectangle 4">
            <a:extLst>
              <a:ext uri="{FF2B5EF4-FFF2-40B4-BE49-F238E27FC236}">
                <a16:creationId xmlns:a16="http://schemas.microsoft.com/office/drawing/2014/main" id="{5E1415EF-38FA-CF58-70AD-56B66532DB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3058597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ru-RU" altLang="ru-RU"/>
          </a:p>
        </p:txBody>
      </p:sp>
      <p:sp>
        <p:nvSpPr>
          <p:cNvPr id="8197" name="Rectangle 5">
            <a:extLst>
              <a:ext uri="{FF2B5EF4-FFF2-40B4-BE49-F238E27FC236}">
                <a16:creationId xmlns:a16="http://schemas.microsoft.com/office/drawing/2014/main" id="{E97860C5-10FA-F2E3-572A-EB98697101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314432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ru-RU" altLang="ru-RU"/>
          </a:p>
        </p:txBody>
      </p:sp>
      <p:pic>
        <p:nvPicPr>
          <p:cNvPr id="8198" name="Picture 6">
            <a:extLst>
              <a:ext uri="{FF2B5EF4-FFF2-40B4-BE49-F238E27FC236}">
                <a16:creationId xmlns:a16="http://schemas.microsoft.com/office/drawing/2014/main" id="{709AE96A-4D5E-0741-BE2C-C5DE0D3ECE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-18000" contrast="3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9" name="Picture 7">
            <a:extLst>
              <a:ext uri="{FF2B5EF4-FFF2-40B4-BE49-F238E27FC236}">
                <a16:creationId xmlns:a16="http://schemas.microsoft.com/office/drawing/2014/main" id="{14CA5F95-C13A-2419-24FA-64D90E0F85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3564" y="6207126"/>
            <a:ext cx="2339975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>
            <a:extLst>
              <a:ext uri="{FF2B5EF4-FFF2-40B4-BE49-F238E27FC236}">
                <a16:creationId xmlns:a16="http://schemas.microsoft.com/office/drawing/2014/main" id="{1EC9A6C1-B809-A4BB-EC1A-ED26E04778BA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9625014" y="0"/>
            <a:ext cx="1042987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ru-RU" sz="4800" b="1">
                <a:solidFill>
                  <a:schemeClr val="tx2"/>
                </a:solidFill>
              </a:rPr>
              <a:t>1</a:t>
            </a:r>
            <a:r>
              <a:rPr lang="ru-RU" altLang="ru-RU" sz="4800" b="1">
                <a:solidFill>
                  <a:schemeClr val="tx2"/>
                </a:solidFill>
              </a:rPr>
              <a:t>2</a:t>
            </a:r>
          </a:p>
        </p:txBody>
      </p:sp>
      <p:pic>
        <p:nvPicPr>
          <p:cNvPr id="9219" name="Picture 3">
            <a:extLst>
              <a:ext uri="{FF2B5EF4-FFF2-40B4-BE49-F238E27FC236}">
                <a16:creationId xmlns:a16="http://schemas.microsoft.com/office/drawing/2014/main" id="{6C3AC703-761A-DA39-722A-08F1C539D3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-20000" contrast="4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"/>
            <a:ext cx="9144000" cy="6824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E563CABD-3859-D0BF-6A4B-0223C50D89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3564" y="6021388"/>
            <a:ext cx="2339975" cy="692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34">
            <a:extLst>
              <a:ext uri="{FF2B5EF4-FFF2-40B4-BE49-F238E27FC236}">
                <a16:creationId xmlns:a16="http://schemas.microsoft.com/office/drawing/2014/main" id="{37C74745-D69F-ECDC-BC40-728E42F0C2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774" y="-125314"/>
            <a:ext cx="10579509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 eaLnBrk="1" hangingPunct="1"/>
            <a:r>
              <a:rPr lang="ru-RU" altLang="ru-RU" sz="2400" b="1" dirty="0"/>
              <a:t>Закон Фарадея:</a:t>
            </a:r>
            <a:r>
              <a:rPr lang="ru-RU" altLang="ru-RU" sz="2400" dirty="0"/>
              <a:t> сила индукционного тока, возникающего в замкнутом проводящем контуре (ЭДС индукции, возникающая в проводнике), пропорциональна скорости изменения магнитного потока, сцепленного с контуром (проникающего через поверхность, ограниченную контуром), и не зависит от способа изменения магнитного потока.</a:t>
            </a:r>
          </a:p>
        </p:txBody>
      </p:sp>
      <p:sp>
        <p:nvSpPr>
          <p:cNvPr id="4100" name="Rectangle 35">
            <a:extLst>
              <a:ext uri="{FF2B5EF4-FFF2-40B4-BE49-F238E27FC236}">
                <a16:creationId xmlns:a16="http://schemas.microsoft.com/office/drawing/2014/main" id="{C620B5D9-7C15-36C1-9A23-2CE9B4F99A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4903" y="2128130"/>
            <a:ext cx="4642465" cy="4524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 eaLnBrk="1" hangingPunct="1"/>
            <a:r>
              <a:rPr lang="ru-RU" altLang="ru-RU" sz="2400" dirty="0"/>
              <a:t>Ленц установил правило, с помощью которого можно найти направление индукционного тока. </a:t>
            </a:r>
            <a:r>
              <a:rPr lang="ru-RU" altLang="ru-RU" sz="2400" b="1" dirty="0"/>
              <a:t>Правило Ленца:</a:t>
            </a:r>
            <a:r>
              <a:rPr lang="ru-RU" altLang="ru-RU" sz="2400" dirty="0"/>
              <a:t> </a:t>
            </a:r>
            <a:r>
              <a:rPr lang="ru-RU" altLang="ru-RU" sz="2400" i="1" dirty="0"/>
              <a:t>индукционный ток направлен таким образом, что собственным магнитным полем препятствует изменению внешнего магнитного потока, пересекающего поверхность контура</a:t>
            </a:r>
            <a:r>
              <a:rPr lang="ru-RU" altLang="ru-RU" sz="2400" dirty="0"/>
              <a:t>  </a:t>
            </a:r>
          </a:p>
        </p:txBody>
      </p:sp>
      <p:pic>
        <p:nvPicPr>
          <p:cNvPr id="4101" name="Picture 36" descr="Иллюстрация правила Ленца.">
            <a:extLst>
              <a:ext uri="{FF2B5EF4-FFF2-40B4-BE49-F238E27FC236}">
                <a16:creationId xmlns:a16="http://schemas.microsoft.com/office/drawing/2014/main" id="{FFF71CC3-0D6A-797A-2DF6-E4B9E88BBD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0702" y="1813678"/>
            <a:ext cx="5062033" cy="5020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4">
            <a:extLst>
              <a:ext uri="{FF2B5EF4-FFF2-40B4-BE49-F238E27FC236}">
                <a16:creationId xmlns:a16="http://schemas.microsoft.com/office/drawing/2014/main" id="{E0D1CCF6-9B11-15EE-FCE4-E262CDE09D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90418" y="1344869"/>
            <a:ext cx="7705725" cy="3785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ru-RU" altLang="ru-RU" sz="4000" b="1" dirty="0">
                <a:solidFill>
                  <a:srgbClr val="6859BF"/>
                </a:solidFill>
              </a:rPr>
              <a:t>2. Возникновение магнитного поля при изменении электрического поля. </a:t>
            </a:r>
          </a:p>
          <a:p>
            <a:pPr algn="ctr" eaLnBrk="1" hangingPunct="1"/>
            <a:r>
              <a:rPr lang="ru-RU" altLang="ru-RU" sz="4000" b="1" dirty="0">
                <a:solidFill>
                  <a:srgbClr val="6859BF"/>
                </a:solidFill>
              </a:rPr>
              <a:t>Ток смещения. </a:t>
            </a:r>
          </a:p>
          <a:p>
            <a:pPr algn="ctr" eaLnBrk="1" hangingPunct="1"/>
            <a:r>
              <a:rPr lang="ru-RU" altLang="ru-RU" sz="4000" b="1" dirty="0">
                <a:solidFill>
                  <a:srgbClr val="6859BF"/>
                </a:solidFill>
              </a:rPr>
              <a:t>Вторая пара интегральных уравнений Максвелла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4">
            <a:extLst>
              <a:ext uri="{FF2B5EF4-FFF2-40B4-BE49-F238E27FC236}">
                <a16:creationId xmlns:a16="http://schemas.microsoft.com/office/drawing/2014/main" id="{C622AD55-E495-3F11-E1D7-A0C83424FF8A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10056814" y="0"/>
            <a:ext cx="611187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ru-RU" altLang="ru-RU" sz="4800" b="1">
                <a:solidFill>
                  <a:schemeClr val="tx2"/>
                </a:solidFill>
              </a:rPr>
              <a:t>5</a:t>
            </a:r>
          </a:p>
        </p:txBody>
      </p:sp>
      <p:sp>
        <p:nvSpPr>
          <p:cNvPr id="11267" name="Rectangle 56">
            <a:extLst>
              <a:ext uri="{FF2B5EF4-FFF2-40B4-BE49-F238E27FC236}">
                <a16:creationId xmlns:a16="http://schemas.microsoft.com/office/drawing/2014/main" id="{2CA08CA5-F5CA-3B11-46F5-16FD425EE9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2334697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ru-RU" altLang="ru-RU"/>
          </a:p>
        </p:txBody>
      </p:sp>
      <p:sp>
        <p:nvSpPr>
          <p:cNvPr id="11268" name="Rectangle 62">
            <a:extLst>
              <a:ext uri="{FF2B5EF4-FFF2-40B4-BE49-F238E27FC236}">
                <a16:creationId xmlns:a16="http://schemas.microsoft.com/office/drawing/2014/main" id="{2B4D09B0-569E-E58C-1344-C6AF021E4B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32443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ru-RU" altLang="ru-RU"/>
          </a:p>
        </p:txBody>
      </p:sp>
      <p:sp>
        <p:nvSpPr>
          <p:cNvPr id="11269" name="Rectangle 68">
            <a:extLst>
              <a:ext uri="{FF2B5EF4-FFF2-40B4-BE49-F238E27FC236}">
                <a16:creationId xmlns:a16="http://schemas.microsoft.com/office/drawing/2014/main" id="{13D17407-6EBF-4BE7-A62C-A9F8E634D4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304907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ru-RU" altLang="ru-RU"/>
          </a:p>
        </p:txBody>
      </p:sp>
      <p:pic>
        <p:nvPicPr>
          <p:cNvPr id="11270" name="Picture 72">
            <a:extLst>
              <a:ext uri="{FF2B5EF4-FFF2-40B4-BE49-F238E27FC236}">
                <a16:creationId xmlns:a16="http://schemas.microsoft.com/office/drawing/2014/main" id="{706ED452-18C2-1986-EDD3-9DF3AA9E7F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-10000" contrast="4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44000" cy="6940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71" name="Picture 73">
            <a:extLst>
              <a:ext uri="{FF2B5EF4-FFF2-40B4-BE49-F238E27FC236}">
                <a16:creationId xmlns:a16="http://schemas.microsoft.com/office/drawing/2014/main" id="{E2539A21-847D-AA61-836D-86B8644634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7414" y="6115050"/>
            <a:ext cx="2160587" cy="742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>
            <a:extLst>
              <a:ext uri="{FF2B5EF4-FFF2-40B4-BE49-F238E27FC236}">
                <a16:creationId xmlns:a16="http://schemas.microsoft.com/office/drawing/2014/main" id="{BC7D971F-3A10-7BAE-4C5E-9ED17A2FBD8F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10056814" y="0"/>
            <a:ext cx="611187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ru-RU" altLang="ru-RU" sz="4800" b="1">
                <a:solidFill>
                  <a:schemeClr val="tx2"/>
                </a:solidFill>
              </a:rPr>
              <a:t>6</a:t>
            </a:r>
          </a:p>
        </p:txBody>
      </p:sp>
      <p:sp>
        <p:nvSpPr>
          <p:cNvPr id="12291" name="Rectangle 39">
            <a:extLst>
              <a:ext uri="{FF2B5EF4-FFF2-40B4-BE49-F238E27FC236}">
                <a16:creationId xmlns:a16="http://schemas.microsoft.com/office/drawing/2014/main" id="{95AEF100-A057-A5BB-2AD7-79503543C4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304907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ru-RU" altLang="ru-RU"/>
          </a:p>
        </p:txBody>
      </p:sp>
      <p:sp>
        <p:nvSpPr>
          <p:cNvPr id="12292" name="Rectangle 56">
            <a:extLst>
              <a:ext uri="{FF2B5EF4-FFF2-40B4-BE49-F238E27FC236}">
                <a16:creationId xmlns:a16="http://schemas.microsoft.com/office/drawing/2014/main" id="{38E301F5-5FC0-DAF3-3C47-D57FCBB891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314908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ru-RU" altLang="ru-RU"/>
          </a:p>
        </p:txBody>
      </p:sp>
      <p:sp>
        <p:nvSpPr>
          <p:cNvPr id="12293" name="Rectangle 59">
            <a:extLst>
              <a:ext uri="{FF2B5EF4-FFF2-40B4-BE49-F238E27FC236}">
                <a16:creationId xmlns:a16="http://schemas.microsoft.com/office/drawing/2014/main" id="{2DB446F8-6082-937F-C7B7-C4694BFF28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314908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ru-RU" altLang="ru-RU"/>
          </a:p>
        </p:txBody>
      </p:sp>
      <p:sp>
        <p:nvSpPr>
          <p:cNvPr id="12294" name="Rectangle 61">
            <a:extLst>
              <a:ext uri="{FF2B5EF4-FFF2-40B4-BE49-F238E27FC236}">
                <a16:creationId xmlns:a16="http://schemas.microsoft.com/office/drawing/2014/main" id="{2541110D-09FD-02B0-2503-0301744DBE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314908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ru-RU" altLang="ru-RU"/>
          </a:p>
        </p:txBody>
      </p:sp>
      <p:sp>
        <p:nvSpPr>
          <p:cNvPr id="12295" name="Rectangle 64">
            <a:extLst>
              <a:ext uri="{FF2B5EF4-FFF2-40B4-BE49-F238E27FC236}">
                <a16:creationId xmlns:a16="http://schemas.microsoft.com/office/drawing/2014/main" id="{FDD669F1-6199-21CF-7E22-AA97AC9D2C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314908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ru-RU" altLang="ru-RU"/>
          </a:p>
        </p:txBody>
      </p:sp>
      <p:sp>
        <p:nvSpPr>
          <p:cNvPr id="12296" name="Rectangle 66">
            <a:extLst>
              <a:ext uri="{FF2B5EF4-FFF2-40B4-BE49-F238E27FC236}">
                <a16:creationId xmlns:a16="http://schemas.microsoft.com/office/drawing/2014/main" id="{EC7DC945-81C0-6DA5-2E9F-DF4D9758DE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304907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ru-RU" altLang="ru-RU"/>
          </a:p>
        </p:txBody>
      </p:sp>
      <p:sp>
        <p:nvSpPr>
          <p:cNvPr id="12297" name="Rectangle 68">
            <a:extLst>
              <a:ext uri="{FF2B5EF4-FFF2-40B4-BE49-F238E27FC236}">
                <a16:creationId xmlns:a16="http://schemas.microsoft.com/office/drawing/2014/main" id="{66FF08DB-81C3-4AA1-FCB8-AB4F4736C8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304907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ru-RU" altLang="ru-RU"/>
          </a:p>
        </p:txBody>
      </p:sp>
      <p:pic>
        <p:nvPicPr>
          <p:cNvPr id="12298" name="Picture 75">
            <a:extLst>
              <a:ext uri="{FF2B5EF4-FFF2-40B4-BE49-F238E27FC236}">
                <a16:creationId xmlns:a16="http://schemas.microsoft.com/office/drawing/2014/main" id="{0C69812E-EB2F-D880-A09A-9FD84527E9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-18000" contrast="4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9" name="Picture 76">
            <a:extLst>
              <a:ext uri="{FF2B5EF4-FFF2-40B4-BE49-F238E27FC236}">
                <a16:creationId xmlns:a16="http://schemas.microsoft.com/office/drawing/2014/main" id="{0D0B3F0E-DCD2-5969-D1AF-ED61E62F99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7414" y="6115050"/>
            <a:ext cx="2160587" cy="742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6">
            <a:extLst>
              <a:ext uri="{FF2B5EF4-FFF2-40B4-BE49-F238E27FC236}">
                <a16:creationId xmlns:a16="http://schemas.microsoft.com/office/drawing/2014/main" id="{048978A2-8A78-D5A7-B6D6-A5D51D993F4A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10056814" y="0"/>
            <a:ext cx="611187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ru-RU" altLang="ru-RU" sz="4800" b="1">
                <a:solidFill>
                  <a:schemeClr val="tx2"/>
                </a:solidFill>
              </a:rPr>
              <a:t>7</a:t>
            </a:r>
          </a:p>
        </p:txBody>
      </p:sp>
      <p:sp>
        <p:nvSpPr>
          <p:cNvPr id="13315" name="Rectangle 18">
            <a:extLst>
              <a:ext uri="{FF2B5EF4-FFF2-40B4-BE49-F238E27FC236}">
                <a16:creationId xmlns:a16="http://schemas.microsoft.com/office/drawing/2014/main" id="{111AFA3F-AE07-E2B4-36B5-412A16DA28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3115747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ru-RU" altLang="ru-RU"/>
          </a:p>
        </p:txBody>
      </p:sp>
      <p:sp>
        <p:nvSpPr>
          <p:cNvPr id="13316" name="Rectangle 40">
            <a:extLst>
              <a:ext uri="{FF2B5EF4-FFF2-40B4-BE49-F238E27FC236}">
                <a16:creationId xmlns:a16="http://schemas.microsoft.com/office/drawing/2014/main" id="{E40D7A3D-9DD7-C380-C8AA-8C426BC093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3001447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ru-RU" altLang="ru-RU"/>
          </a:p>
        </p:txBody>
      </p:sp>
      <p:sp>
        <p:nvSpPr>
          <p:cNvPr id="13317" name="Rectangle 44">
            <a:extLst>
              <a:ext uri="{FF2B5EF4-FFF2-40B4-BE49-F238E27FC236}">
                <a16:creationId xmlns:a16="http://schemas.microsoft.com/office/drawing/2014/main" id="{1C0B9F4A-0C52-1763-CEDF-DCA520D88E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30157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ru-RU" altLang="ru-RU"/>
          </a:p>
        </p:txBody>
      </p:sp>
      <p:sp>
        <p:nvSpPr>
          <p:cNvPr id="13318" name="Rectangle 46">
            <a:extLst>
              <a:ext uri="{FF2B5EF4-FFF2-40B4-BE49-F238E27FC236}">
                <a16:creationId xmlns:a16="http://schemas.microsoft.com/office/drawing/2014/main" id="{6AD2C0D4-A10A-9806-890B-75D62D7850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30157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ru-RU" altLang="ru-RU"/>
          </a:p>
        </p:txBody>
      </p:sp>
      <p:pic>
        <p:nvPicPr>
          <p:cNvPr id="13319" name="Picture 51">
            <a:extLst>
              <a:ext uri="{FF2B5EF4-FFF2-40B4-BE49-F238E27FC236}">
                <a16:creationId xmlns:a16="http://schemas.microsoft.com/office/drawing/2014/main" id="{77C92B86-B62E-18A2-8B71-5046309668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-20000" contrast="3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4289"/>
            <a:ext cx="9144000" cy="682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20" name="Picture 52">
            <a:extLst>
              <a:ext uri="{FF2B5EF4-FFF2-40B4-BE49-F238E27FC236}">
                <a16:creationId xmlns:a16="http://schemas.microsoft.com/office/drawing/2014/main" id="{BFD972A3-5B38-DC43-E6FC-D6EDEEE009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7414" y="6115050"/>
            <a:ext cx="2160587" cy="742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4">
            <a:extLst>
              <a:ext uri="{FF2B5EF4-FFF2-40B4-BE49-F238E27FC236}">
                <a16:creationId xmlns:a16="http://schemas.microsoft.com/office/drawing/2014/main" id="{469D33BA-ABF0-4DB4-EC61-7C75330242C6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10056814" y="0"/>
            <a:ext cx="611187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ru-RU" sz="4800" b="1">
                <a:solidFill>
                  <a:schemeClr val="tx2"/>
                </a:solidFill>
              </a:rPr>
              <a:t>8</a:t>
            </a:r>
            <a:endParaRPr lang="ru-RU" altLang="ru-RU" sz="4800" b="1">
              <a:solidFill>
                <a:schemeClr val="tx2"/>
              </a:solidFill>
            </a:endParaRPr>
          </a:p>
        </p:txBody>
      </p:sp>
      <p:sp>
        <p:nvSpPr>
          <p:cNvPr id="14339" name="Rectangle 48">
            <a:extLst>
              <a:ext uri="{FF2B5EF4-FFF2-40B4-BE49-F238E27FC236}">
                <a16:creationId xmlns:a16="http://schemas.microsoft.com/office/drawing/2014/main" id="{5A50F8FE-D507-3C51-28AB-9F0375AEBF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295382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ru-RU" altLang="ru-RU"/>
          </a:p>
        </p:txBody>
      </p:sp>
      <p:pic>
        <p:nvPicPr>
          <p:cNvPr id="14340" name="Picture 58">
            <a:extLst>
              <a:ext uri="{FF2B5EF4-FFF2-40B4-BE49-F238E27FC236}">
                <a16:creationId xmlns:a16="http://schemas.microsoft.com/office/drawing/2014/main" id="{A5E3C6B2-24DB-D7CE-48DD-7303618BE1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-16000" contrast="3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41" name="Picture 59">
            <a:extLst>
              <a:ext uri="{FF2B5EF4-FFF2-40B4-BE49-F238E27FC236}">
                <a16:creationId xmlns:a16="http://schemas.microsoft.com/office/drawing/2014/main" id="{90F4C1BF-C188-5DE2-07B7-F6F71375E1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7414" y="6115050"/>
            <a:ext cx="2160587" cy="742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5">
            <a:extLst>
              <a:ext uri="{FF2B5EF4-FFF2-40B4-BE49-F238E27FC236}">
                <a16:creationId xmlns:a16="http://schemas.microsoft.com/office/drawing/2014/main" id="{3E82C85C-14B3-753C-2303-832F7FE41A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1" y="0"/>
            <a:ext cx="8964613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3" name="Picture 6">
            <a:extLst>
              <a:ext uri="{FF2B5EF4-FFF2-40B4-BE49-F238E27FC236}">
                <a16:creationId xmlns:a16="http://schemas.microsoft.com/office/drawing/2014/main" id="{A5C5A1B3-28CA-C676-952D-2ABBF713E4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851" y="2924176"/>
            <a:ext cx="3205163" cy="2030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364" name="Rectangle 8">
            <a:extLst>
              <a:ext uri="{FF2B5EF4-FFF2-40B4-BE49-F238E27FC236}">
                <a16:creationId xmlns:a16="http://schemas.microsoft.com/office/drawing/2014/main" id="{907FCDA0-16BE-705D-CAF9-3562AB051E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284428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ru-RU" altLang="ru-RU"/>
          </a:p>
        </p:txBody>
      </p:sp>
      <p:graphicFrame>
        <p:nvGraphicFramePr>
          <p:cNvPr id="15365" name="Object 7">
            <a:extLst>
              <a:ext uri="{FF2B5EF4-FFF2-40B4-BE49-F238E27FC236}">
                <a16:creationId xmlns:a16="http://schemas.microsoft.com/office/drawing/2014/main" id="{BB427EE6-8D13-B8B5-984B-9B8ED1BC1FB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927350" y="1555751"/>
          <a:ext cx="5545138" cy="1109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4" imgW="2057400" imgH="406400" progId="Equation.3">
                  <p:embed/>
                </p:oleObj>
              </mc:Choice>
              <mc:Fallback>
                <p:oleObj name="Формула" r:id="rId4" imgW="2057400" imgH="406400" progId="Equation.3">
                  <p:embed/>
                  <p:pic>
                    <p:nvPicPr>
                      <p:cNvPr id="15365" name="Object 7">
                        <a:extLst>
                          <a:ext uri="{FF2B5EF4-FFF2-40B4-BE49-F238E27FC236}">
                            <a16:creationId xmlns:a16="http://schemas.microsoft.com/office/drawing/2014/main" id="{BB427EE6-8D13-B8B5-984B-9B8ED1BC1FB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27350" y="1555751"/>
                        <a:ext cx="5545138" cy="1109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366" name="Rectangle 10">
            <a:extLst>
              <a:ext uri="{FF2B5EF4-FFF2-40B4-BE49-F238E27FC236}">
                <a16:creationId xmlns:a16="http://schemas.microsoft.com/office/drawing/2014/main" id="{9BAB5D92-4A40-C369-7BB9-447551EA1D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285857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ru-RU" alt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367" name="Object 9">
                <a:extLst>
                  <a:ext uri="{FF2B5EF4-FFF2-40B4-BE49-F238E27FC236}">
                    <a16:creationId xmlns:a16="http://schemas.microsoft.com/office/drawing/2014/main" id="{4B3530C9-478E-0C6F-9BB0-582AC54EF797}"/>
                  </a:ext>
                </a:extLst>
              </p:cNvPr>
              <p:cNvSpPr txBox="1"/>
              <p:nvPr/>
            </p:nvSpPr>
            <p:spPr bwMode="auto">
              <a:xfrm>
                <a:off x="6061075" y="2636838"/>
                <a:ext cx="3095625" cy="11255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ru-RU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см</m:t>
                          </m:r>
                        </m:sub>
                      </m:sSub>
                      <m:r>
                        <a:rPr lang="ru-RU" sz="3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𝑑𝑄</m:t>
                          </m:r>
                        </m:num>
                        <m:den>
                          <m:r>
                            <a:rPr lang="ru-RU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ru-RU" sz="3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𝑑𝐷</m:t>
                          </m:r>
                        </m:num>
                        <m:den>
                          <m:r>
                            <a:rPr lang="ru-RU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ru-RU" sz="3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ru-RU" sz="3200" dirty="0"/>
              </a:p>
            </p:txBody>
          </p:sp>
        </mc:Choice>
        <mc:Fallback xmlns="">
          <p:sp>
            <p:nvSpPr>
              <p:cNvPr id="15367" name="Object 9">
                <a:extLst>
                  <a:ext uri="{FF2B5EF4-FFF2-40B4-BE49-F238E27FC236}">
                    <a16:creationId xmlns:a16="http://schemas.microsoft.com/office/drawing/2014/main" id="{4B3530C9-478E-0C6F-9BB0-582AC54EF7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061075" y="2636838"/>
                <a:ext cx="3095625" cy="112553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368" name="Rectangle 12">
            <a:extLst>
              <a:ext uri="{FF2B5EF4-FFF2-40B4-BE49-F238E27FC236}">
                <a16:creationId xmlns:a16="http://schemas.microsoft.com/office/drawing/2014/main" id="{A9EC37C2-B8ED-7AB5-545A-AC0B5AE396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287762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ru-RU" alt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369" name="Object 11">
                <a:extLst>
                  <a:ext uri="{FF2B5EF4-FFF2-40B4-BE49-F238E27FC236}">
                    <a16:creationId xmlns:a16="http://schemas.microsoft.com/office/drawing/2014/main" id="{87B2FD67-3120-BF54-49C8-9DB88272E429}"/>
                  </a:ext>
                </a:extLst>
              </p:cNvPr>
              <p:cNvSpPr txBox="1"/>
              <p:nvPr/>
            </p:nvSpPr>
            <p:spPr bwMode="auto">
              <a:xfrm>
                <a:off x="5016500" y="3873500"/>
                <a:ext cx="2770648" cy="133985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sub>
                          <m:r>
                            <a:rPr lang="ru-RU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см</m:t>
                          </m:r>
                        </m:sub>
                      </m:sSub>
                      <m:r>
                        <a:rPr lang="ru-RU" sz="3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num>
                        <m:den>
                          <m:r>
                            <a:rPr lang="ru-RU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ru-RU" sz="3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𝑑𝐷</m:t>
                          </m:r>
                        </m:num>
                        <m:den>
                          <m:r>
                            <a:rPr lang="ru-RU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</m:oMath>
                  </m:oMathPara>
                </a14:m>
                <a:endParaRPr lang="ru-RU" sz="3200" dirty="0"/>
              </a:p>
            </p:txBody>
          </p:sp>
        </mc:Choice>
        <mc:Fallback xmlns="">
          <p:sp>
            <p:nvSpPr>
              <p:cNvPr id="15369" name="Object 11">
                <a:extLst>
                  <a:ext uri="{FF2B5EF4-FFF2-40B4-BE49-F238E27FC236}">
                    <a16:creationId xmlns:a16="http://schemas.microsoft.com/office/drawing/2014/main" id="{87B2FD67-3120-BF54-49C8-9DB88272E4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016500" y="3873500"/>
                <a:ext cx="2770648" cy="133985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370" name="Rectangle 14">
            <a:extLst>
              <a:ext uri="{FF2B5EF4-FFF2-40B4-BE49-F238E27FC236}">
                <a16:creationId xmlns:a16="http://schemas.microsoft.com/office/drawing/2014/main" id="{51807858-2480-A3A3-21A0-D05AB923ED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297287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ru-RU" altLang="ru-RU"/>
          </a:p>
        </p:txBody>
      </p:sp>
      <p:graphicFrame>
        <p:nvGraphicFramePr>
          <p:cNvPr id="15371" name="Object 13">
            <a:extLst>
              <a:ext uri="{FF2B5EF4-FFF2-40B4-BE49-F238E27FC236}">
                <a16:creationId xmlns:a16="http://schemas.microsoft.com/office/drawing/2014/main" id="{5543C87B-8C14-8E30-F91E-366E001D301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183564" y="4221164"/>
          <a:ext cx="1800225" cy="674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8" imgW="622030" imgH="228501" progId="Equation.3">
                  <p:embed/>
                </p:oleObj>
              </mc:Choice>
              <mc:Fallback>
                <p:oleObj name="Формула" r:id="rId8" imgW="622030" imgH="228501" progId="Equation.3">
                  <p:embed/>
                  <p:pic>
                    <p:nvPicPr>
                      <p:cNvPr id="15371" name="Object 13">
                        <a:extLst>
                          <a:ext uri="{FF2B5EF4-FFF2-40B4-BE49-F238E27FC236}">
                            <a16:creationId xmlns:a16="http://schemas.microsoft.com/office/drawing/2014/main" id="{5543C87B-8C14-8E30-F91E-366E001D301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83564" y="4221164"/>
                        <a:ext cx="1800225" cy="6746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372" name="Rectangle 16">
            <a:extLst>
              <a:ext uri="{FF2B5EF4-FFF2-40B4-BE49-F238E27FC236}">
                <a16:creationId xmlns:a16="http://schemas.microsoft.com/office/drawing/2014/main" id="{B0E78789-8BD1-9FFC-310C-9F70E4B1D1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284428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ru-RU" alt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373" name="Object 15">
                <a:extLst>
                  <a:ext uri="{FF2B5EF4-FFF2-40B4-BE49-F238E27FC236}">
                    <a16:creationId xmlns:a16="http://schemas.microsoft.com/office/drawing/2014/main" id="{D7D80615-4F2C-9202-83C7-1E30263B59AF}"/>
                  </a:ext>
                </a:extLst>
              </p:cNvPr>
              <p:cNvSpPr txBox="1"/>
              <p:nvPr/>
            </p:nvSpPr>
            <p:spPr bwMode="auto">
              <a:xfrm>
                <a:off x="4367213" y="5084763"/>
                <a:ext cx="2849664" cy="133667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sub>
                          <m:r>
                            <a:rPr lang="ru-RU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см</m:t>
                          </m:r>
                        </m:sub>
                      </m:sSub>
                      <m:r>
                        <a:rPr lang="ru-RU" sz="3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ru-RU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ru-RU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ru-RU" sz="3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𝜀</m:t>
                      </m:r>
                      <m:f>
                        <m:fPr>
                          <m:ctrlPr>
                            <a:rPr lang="ru-RU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𝑑𝐸</m:t>
                          </m:r>
                        </m:num>
                        <m:den>
                          <m:r>
                            <a:rPr lang="ru-RU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</m:oMath>
                  </m:oMathPara>
                </a14:m>
                <a:endParaRPr lang="ru-RU" sz="3200" dirty="0"/>
              </a:p>
            </p:txBody>
          </p:sp>
        </mc:Choice>
        <mc:Fallback xmlns="">
          <p:sp>
            <p:nvSpPr>
              <p:cNvPr id="15373" name="Object 15">
                <a:extLst>
                  <a:ext uri="{FF2B5EF4-FFF2-40B4-BE49-F238E27FC236}">
                    <a16:creationId xmlns:a16="http://schemas.microsoft.com/office/drawing/2014/main" id="{D7D80615-4F2C-9202-83C7-1E30263B59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367213" y="5084763"/>
                <a:ext cx="2849664" cy="133667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374" name="Picture 17">
            <a:extLst>
              <a:ext uri="{FF2B5EF4-FFF2-40B4-BE49-F238E27FC236}">
                <a16:creationId xmlns:a16="http://schemas.microsoft.com/office/drawing/2014/main" id="{FDFD701B-5C3C-6E4E-BBB4-D32D5957E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1050" y="6115050"/>
            <a:ext cx="2160588" cy="742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4">
            <a:extLst>
              <a:ext uri="{FF2B5EF4-FFF2-40B4-BE49-F238E27FC236}">
                <a16:creationId xmlns:a16="http://schemas.microsoft.com/office/drawing/2014/main" id="{79BB84CA-BC58-0CE6-E212-6C08E3EB69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314432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ru-RU" altLang="ru-RU"/>
          </a:p>
        </p:txBody>
      </p:sp>
      <p:pic>
        <p:nvPicPr>
          <p:cNvPr id="16387" name="Picture 58">
            <a:extLst>
              <a:ext uri="{FF2B5EF4-FFF2-40B4-BE49-F238E27FC236}">
                <a16:creationId xmlns:a16="http://schemas.microsoft.com/office/drawing/2014/main" id="{7F36168B-5B14-B240-C080-B8E6F3A5C7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-16000" contrast="3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88" name="Picture 59">
            <a:extLst>
              <a:ext uri="{FF2B5EF4-FFF2-40B4-BE49-F238E27FC236}">
                <a16:creationId xmlns:a16="http://schemas.microsoft.com/office/drawing/2014/main" id="{3002599A-17C0-67EC-19F1-0E1F52DEB6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7414" y="6115050"/>
            <a:ext cx="2160587" cy="742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5">
            <a:extLst>
              <a:ext uri="{FF2B5EF4-FFF2-40B4-BE49-F238E27FC236}">
                <a16:creationId xmlns:a16="http://schemas.microsoft.com/office/drawing/2014/main" id="{FEA467EB-BB0B-6E79-AC42-18EBEC4D79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4641850" y="5086350"/>
            <a:ext cx="2286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ru-RU" altLang="ru-RU" sz="1400">
                <a:latin typeface="Times New Roman" panose="02020603050405020304" pitchFamily="18" charset="0"/>
                <a:ea typeface="TimesNewRomanPSMT" charset="-128"/>
              </a:rPr>
              <a:t>.</a:t>
            </a:r>
            <a:endParaRPr lang="ru-RU" altLang="ru-RU" sz="2400">
              <a:latin typeface="Times New Roman" panose="02020603050405020304" pitchFamily="18" charset="0"/>
            </a:endParaRPr>
          </a:p>
        </p:txBody>
      </p:sp>
      <p:pic>
        <p:nvPicPr>
          <p:cNvPr id="17411" name="Picture 61">
            <a:extLst>
              <a:ext uri="{FF2B5EF4-FFF2-40B4-BE49-F238E27FC236}">
                <a16:creationId xmlns:a16="http://schemas.microsoft.com/office/drawing/2014/main" id="{851AF13E-E20D-D90B-9E8E-7DA6A85976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-16000" contrast="3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207963"/>
            <a:ext cx="9144000" cy="660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2" name="Picture 62">
            <a:extLst>
              <a:ext uri="{FF2B5EF4-FFF2-40B4-BE49-F238E27FC236}">
                <a16:creationId xmlns:a16="http://schemas.microsoft.com/office/drawing/2014/main" id="{22EA5A3E-B052-06B4-FDCC-CC15CCC1A8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7414" y="6115050"/>
            <a:ext cx="2160587" cy="742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>
            <a:extLst>
              <a:ext uri="{FF2B5EF4-FFF2-40B4-BE49-F238E27FC236}">
                <a16:creationId xmlns:a16="http://schemas.microsoft.com/office/drawing/2014/main" id="{16B66B0F-552D-A66D-DD4A-3606467360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3635" y="31300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endParaRPr lang="ru-RU" altLang="ru-RU"/>
          </a:p>
        </p:txBody>
      </p:sp>
      <p:sp>
        <p:nvSpPr>
          <p:cNvPr id="18435" name="Rectangle 9">
            <a:extLst>
              <a:ext uri="{FF2B5EF4-FFF2-40B4-BE49-F238E27FC236}">
                <a16:creationId xmlns:a16="http://schemas.microsoft.com/office/drawing/2014/main" id="{2DBA1BB0-F5E7-8366-260E-E061277E61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ru-RU" altLang="ru-RU"/>
          </a:p>
        </p:txBody>
      </p:sp>
      <p:sp>
        <p:nvSpPr>
          <p:cNvPr id="18436" name="Rectangle 14">
            <a:extLst>
              <a:ext uri="{FF2B5EF4-FFF2-40B4-BE49-F238E27FC236}">
                <a16:creationId xmlns:a16="http://schemas.microsoft.com/office/drawing/2014/main" id="{0A9C7AFA-CF86-60F9-CF8A-3C337D9CA0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303478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ru-RU" altLang="ru-RU"/>
          </a:p>
        </p:txBody>
      </p:sp>
      <p:sp>
        <p:nvSpPr>
          <p:cNvPr id="18437" name="Rectangle 17">
            <a:extLst>
              <a:ext uri="{FF2B5EF4-FFF2-40B4-BE49-F238E27FC236}">
                <a16:creationId xmlns:a16="http://schemas.microsoft.com/office/drawing/2014/main" id="{41B7887B-F248-AB96-577C-5CE36DAE1C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304907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ru-RU" altLang="ru-RU"/>
          </a:p>
        </p:txBody>
      </p:sp>
      <p:sp>
        <p:nvSpPr>
          <p:cNvPr id="18438" name="Rectangle 18">
            <a:extLst>
              <a:ext uri="{FF2B5EF4-FFF2-40B4-BE49-F238E27FC236}">
                <a16:creationId xmlns:a16="http://schemas.microsoft.com/office/drawing/2014/main" id="{3BAAAFAC-598C-B3DC-40A2-52B9E48ACFAE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9625014" y="0"/>
            <a:ext cx="1042987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ru-RU" sz="4800" b="1">
                <a:solidFill>
                  <a:schemeClr val="tx2"/>
                </a:solidFill>
              </a:rPr>
              <a:t>1</a:t>
            </a:r>
            <a:r>
              <a:rPr lang="ru-RU" altLang="ru-RU" sz="4800" b="1">
                <a:solidFill>
                  <a:schemeClr val="tx2"/>
                </a:solidFill>
              </a:rPr>
              <a:t>3</a:t>
            </a:r>
          </a:p>
        </p:txBody>
      </p:sp>
      <p:pic>
        <p:nvPicPr>
          <p:cNvPr id="18439" name="Picture 20">
            <a:extLst>
              <a:ext uri="{FF2B5EF4-FFF2-40B4-BE49-F238E27FC236}">
                <a16:creationId xmlns:a16="http://schemas.microsoft.com/office/drawing/2014/main" id="{1B8B9DFD-131D-111E-6C91-4D73D0311D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-14000" contrast="2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9050"/>
            <a:ext cx="9144000" cy="681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40" name="Picture 21">
            <a:extLst>
              <a:ext uri="{FF2B5EF4-FFF2-40B4-BE49-F238E27FC236}">
                <a16:creationId xmlns:a16="http://schemas.microsoft.com/office/drawing/2014/main" id="{33C9F978-4017-C153-04A3-E3B8250AE2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7414" y="6115050"/>
            <a:ext cx="2160587" cy="742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6">
            <a:extLst>
              <a:ext uri="{FF2B5EF4-FFF2-40B4-BE49-F238E27FC236}">
                <a16:creationId xmlns:a16="http://schemas.microsoft.com/office/drawing/2014/main" id="{2EDF97EA-8F01-906F-1EFD-802F8CB2A3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304907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ru-RU" altLang="ru-RU"/>
          </a:p>
        </p:txBody>
      </p:sp>
      <p:sp>
        <p:nvSpPr>
          <p:cNvPr id="19459" name="Rectangle 8">
            <a:extLst>
              <a:ext uri="{FF2B5EF4-FFF2-40B4-BE49-F238E27FC236}">
                <a16:creationId xmlns:a16="http://schemas.microsoft.com/office/drawing/2014/main" id="{BB936F6F-40C6-DB07-9CD1-6798D9CB18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31300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ru-RU" altLang="ru-RU"/>
          </a:p>
        </p:txBody>
      </p:sp>
      <p:sp>
        <p:nvSpPr>
          <p:cNvPr id="19460" name="Rectangle 10">
            <a:extLst>
              <a:ext uri="{FF2B5EF4-FFF2-40B4-BE49-F238E27FC236}">
                <a16:creationId xmlns:a16="http://schemas.microsoft.com/office/drawing/2014/main" id="{B6AEFEE6-7F08-FCB5-4407-89FF2A2202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316337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ru-RU" altLang="ru-RU"/>
          </a:p>
        </p:txBody>
      </p:sp>
      <p:sp>
        <p:nvSpPr>
          <p:cNvPr id="19461" name="Rectangle 12">
            <a:extLst>
              <a:ext uri="{FF2B5EF4-FFF2-40B4-BE49-F238E27FC236}">
                <a16:creationId xmlns:a16="http://schemas.microsoft.com/office/drawing/2014/main" id="{3B5657BA-D1C0-8CB3-D4F8-D5E701021A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3058597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ru-RU" altLang="ru-RU"/>
          </a:p>
        </p:txBody>
      </p:sp>
      <p:sp>
        <p:nvSpPr>
          <p:cNvPr id="19462" name="Rectangle 15">
            <a:extLst>
              <a:ext uri="{FF2B5EF4-FFF2-40B4-BE49-F238E27FC236}">
                <a16:creationId xmlns:a16="http://schemas.microsoft.com/office/drawing/2014/main" id="{8FE6529E-0DA0-C8C7-E607-C3D82C1605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304907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ru-RU" altLang="ru-RU"/>
          </a:p>
        </p:txBody>
      </p:sp>
      <p:sp>
        <p:nvSpPr>
          <p:cNvPr id="19463" name="Rectangle 21">
            <a:extLst>
              <a:ext uri="{FF2B5EF4-FFF2-40B4-BE49-F238E27FC236}">
                <a16:creationId xmlns:a16="http://schemas.microsoft.com/office/drawing/2014/main" id="{988F0A20-A045-9A2A-4341-56F3951218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303002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ru-RU" altLang="ru-RU"/>
          </a:p>
        </p:txBody>
      </p:sp>
      <p:sp>
        <p:nvSpPr>
          <p:cNvPr id="19464" name="Rectangle 23">
            <a:extLst>
              <a:ext uri="{FF2B5EF4-FFF2-40B4-BE49-F238E27FC236}">
                <a16:creationId xmlns:a16="http://schemas.microsoft.com/office/drawing/2014/main" id="{B7F102B0-81EC-7811-E3FF-AF95D40FAF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3153847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ru-RU" altLang="ru-RU"/>
          </a:p>
        </p:txBody>
      </p:sp>
      <p:sp>
        <p:nvSpPr>
          <p:cNvPr id="19465" name="Rectangle 26">
            <a:extLst>
              <a:ext uri="{FF2B5EF4-FFF2-40B4-BE49-F238E27FC236}">
                <a16:creationId xmlns:a16="http://schemas.microsoft.com/office/drawing/2014/main" id="{EBD9FF10-DA5B-25AF-5190-57F4739D84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303478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ru-RU" altLang="ru-RU"/>
          </a:p>
        </p:txBody>
      </p:sp>
      <p:sp>
        <p:nvSpPr>
          <p:cNvPr id="19466" name="Rectangle 29">
            <a:extLst>
              <a:ext uri="{FF2B5EF4-FFF2-40B4-BE49-F238E27FC236}">
                <a16:creationId xmlns:a16="http://schemas.microsoft.com/office/drawing/2014/main" id="{45A5B5FA-AF9F-397A-FE37-47952E0475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304907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ru-RU" altLang="ru-RU"/>
          </a:p>
        </p:txBody>
      </p:sp>
      <p:sp>
        <p:nvSpPr>
          <p:cNvPr id="19467" name="Rectangle 30">
            <a:extLst>
              <a:ext uri="{FF2B5EF4-FFF2-40B4-BE49-F238E27FC236}">
                <a16:creationId xmlns:a16="http://schemas.microsoft.com/office/drawing/2014/main" id="{54A2A010-046D-F529-CEF4-E6FA918C5F5B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9625014" y="0"/>
            <a:ext cx="1042987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ru-RU" sz="4800" b="1">
                <a:solidFill>
                  <a:schemeClr val="tx2"/>
                </a:solidFill>
              </a:rPr>
              <a:t>1</a:t>
            </a:r>
            <a:r>
              <a:rPr lang="ru-RU" altLang="ru-RU" sz="4800" b="1">
                <a:solidFill>
                  <a:schemeClr val="tx2"/>
                </a:solidFill>
              </a:rPr>
              <a:t>4</a:t>
            </a:r>
          </a:p>
        </p:txBody>
      </p:sp>
      <p:sp>
        <p:nvSpPr>
          <p:cNvPr id="19468" name="Rectangle 32">
            <a:extLst>
              <a:ext uri="{FF2B5EF4-FFF2-40B4-BE49-F238E27FC236}">
                <a16:creationId xmlns:a16="http://schemas.microsoft.com/office/drawing/2014/main" id="{023F807D-9958-2515-67A5-CAB0C62D19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306812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ru-RU" altLang="ru-RU"/>
          </a:p>
        </p:txBody>
      </p:sp>
      <p:pic>
        <p:nvPicPr>
          <p:cNvPr id="19469" name="Picture 35">
            <a:extLst>
              <a:ext uri="{FF2B5EF4-FFF2-40B4-BE49-F238E27FC236}">
                <a16:creationId xmlns:a16="http://schemas.microsoft.com/office/drawing/2014/main" id="{80BA4EBB-6C9A-10C7-7EA1-7462E1DC4D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-14000" contrast="2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44000" cy="6802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470" name="Picture 36">
            <a:extLst>
              <a:ext uri="{FF2B5EF4-FFF2-40B4-BE49-F238E27FC236}">
                <a16:creationId xmlns:a16="http://schemas.microsoft.com/office/drawing/2014/main" id="{BFCA8CF9-E42A-B545-D371-BB0D6CF175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7414" y="6115050"/>
            <a:ext cx="2160587" cy="742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48">
            <a:extLst>
              <a:ext uri="{FF2B5EF4-FFF2-40B4-BE49-F238E27FC236}">
                <a16:creationId xmlns:a16="http://schemas.microsoft.com/office/drawing/2014/main" id="{122C3901-E0F5-9965-6EA3-D743956A0F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3388" y="3644900"/>
            <a:ext cx="8820150" cy="2376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4" name="Rectangle 49">
            <a:extLst>
              <a:ext uri="{FF2B5EF4-FFF2-40B4-BE49-F238E27FC236}">
                <a16:creationId xmlns:a16="http://schemas.microsoft.com/office/drawing/2014/main" id="{835C41BC-5759-F3F7-4281-03228CF59D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8214" y="681504"/>
            <a:ext cx="7488237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 eaLnBrk="1" hangingPunct="1"/>
            <a:r>
              <a:rPr lang="ru-RU" altLang="ru-RU" sz="2400"/>
              <a:t>Укажите, какие из направлений индукционного тока в витке, относительно которого перемещается постоянный магнит, соответствуют направлению стрелки в контуре. (Направление перемещения магнита указано прямыми стрелками).</a:t>
            </a:r>
          </a:p>
        </p:txBody>
      </p:sp>
    </p:spTree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5">
            <a:extLst>
              <a:ext uri="{FF2B5EF4-FFF2-40B4-BE49-F238E27FC236}">
                <a16:creationId xmlns:a16="http://schemas.microsoft.com/office/drawing/2014/main" id="{CEA07F6D-0A0B-B4F9-B805-6B95084F5592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9625014" y="0"/>
            <a:ext cx="1042987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ru-RU" sz="4800" b="1">
                <a:solidFill>
                  <a:schemeClr val="tx2"/>
                </a:solidFill>
              </a:rPr>
              <a:t>1</a:t>
            </a:r>
            <a:r>
              <a:rPr lang="ru-RU" altLang="ru-RU" sz="4800" b="1">
                <a:solidFill>
                  <a:schemeClr val="tx2"/>
                </a:solidFill>
              </a:rPr>
              <a:t>5</a:t>
            </a:r>
          </a:p>
        </p:txBody>
      </p:sp>
      <p:pic>
        <p:nvPicPr>
          <p:cNvPr id="20483" name="Picture 6">
            <a:extLst>
              <a:ext uri="{FF2B5EF4-FFF2-40B4-BE49-F238E27FC236}">
                <a16:creationId xmlns:a16="http://schemas.microsoft.com/office/drawing/2014/main" id="{7D5B973A-9288-A566-4E2E-33EBD7D5CD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-12000" contrast="3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44000" cy="6813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484" name="Picture 7">
            <a:extLst>
              <a:ext uri="{FF2B5EF4-FFF2-40B4-BE49-F238E27FC236}">
                <a16:creationId xmlns:a16="http://schemas.microsoft.com/office/drawing/2014/main" id="{603BDA1D-B167-9CEE-795D-2CCC429ACD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7414" y="6115050"/>
            <a:ext cx="2160587" cy="742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4">
            <a:extLst>
              <a:ext uri="{FF2B5EF4-FFF2-40B4-BE49-F238E27FC236}">
                <a16:creationId xmlns:a16="http://schemas.microsoft.com/office/drawing/2014/main" id="{D3245C46-E795-2AE7-4124-501161BEA3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00375" y="658814"/>
            <a:ext cx="6624638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ru-RU" altLang="ru-RU" sz="3600" b="1" dirty="0">
                <a:solidFill>
                  <a:schemeClr val="folHlink"/>
                </a:solidFill>
              </a:rPr>
              <a:t>3. Уравнения Максвелла в дифференциальной форме</a:t>
            </a:r>
          </a:p>
        </p:txBody>
      </p:sp>
      <p:sp>
        <p:nvSpPr>
          <p:cNvPr id="21507" name="TextBox 5">
            <a:extLst>
              <a:ext uri="{FF2B5EF4-FFF2-40B4-BE49-F238E27FC236}">
                <a16:creationId xmlns:a16="http://schemas.microsoft.com/office/drawing/2014/main" id="{B806572C-B5B3-E321-D876-3A415CED7A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35045" y="2639450"/>
            <a:ext cx="7826476" cy="3478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ru-RU" altLang="ru-RU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Математические операторы «ротор» и «дивергенция»</a:t>
            </a:r>
          </a:p>
          <a:p>
            <a:pPr eaLnBrk="1" hangingPunct="1"/>
            <a:r>
              <a:rPr lang="ru-RU" altLang="ru-RU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Уравнения Максвелла в дифференциальной форме</a:t>
            </a:r>
          </a:p>
          <a:p>
            <a:pPr eaLnBrk="1" hangingPunct="1"/>
            <a:r>
              <a:rPr lang="ru-RU" altLang="ru-RU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Материальные уравнения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>
            <a:extLst>
              <a:ext uri="{FF2B5EF4-FFF2-40B4-BE49-F238E27FC236}">
                <a16:creationId xmlns:a16="http://schemas.microsoft.com/office/drawing/2014/main" id="{BE78CDD5-5FA1-A13C-AC7F-44C2ADA219A3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9625014" y="0"/>
            <a:ext cx="1042987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ru-RU" sz="4800" b="1">
                <a:solidFill>
                  <a:schemeClr val="tx2"/>
                </a:solidFill>
              </a:rPr>
              <a:t>1</a:t>
            </a:r>
            <a:r>
              <a:rPr lang="ru-RU" altLang="ru-RU" sz="4800" b="1">
                <a:solidFill>
                  <a:schemeClr val="tx2"/>
                </a:solidFill>
              </a:rPr>
              <a:t>6</a:t>
            </a:r>
          </a:p>
        </p:txBody>
      </p:sp>
      <p:pic>
        <p:nvPicPr>
          <p:cNvPr id="22531" name="Picture 8">
            <a:extLst>
              <a:ext uri="{FF2B5EF4-FFF2-40B4-BE49-F238E27FC236}">
                <a16:creationId xmlns:a16="http://schemas.microsoft.com/office/drawing/2014/main" id="{B6F585BF-C1DE-661E-A0C8-09EE656EFF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-16000" contrast="3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9050"/>
            <a:ext cx="9144000" cy="681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532" name="Picture 9">
            <a:extLst>
              <a:ext uri="{FF2B5EF4-FFF2-40B4-BE49-F238E27FC236}">
                <a16:creationId xmlns:a16="http://schemas.microsoft.com/office/drawing/2014/main" id="{4EE433A0-583F-B3A5-A8C0-2EAB788C63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8025" y="6092825"/>
            <a:ext cx="2160588" cy="615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83A25BE-42A1-BC6C-E5DA-F028509217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22692" y="0"/>
            <a:ext cx="9117806" cy="6819359"/>
          </a:xfrm>
          <a:prstGeom prst="rect">
            <a:avLst/>
          </a:prstGeom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F324A836-5F78-3056-6A76-12B07F517C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3057" y="6022565"/>
            <a:ext cx="2160588" cy="615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8">
            <a:extLst>
              <a:ext uri="{FF2B5EF4-FFF2-40B4-BE49-F238E27FC236}">
                <a16:creationId xmlns:a16="http://schemas.microsoft.com/office/drawing/2014/main" id="{8FDAA426-092C-959A-1CFE-6D2B79D481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2815709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ru-RU" altLang="ru-RU"/>
          </a:p>
        </p:txBody>
      </p:sp>
      <p:sp>
        <p:nvSpPr>
          <p:cNvPr id="24579" name="Rectangle 9">
            <a:extLst>
              <a:ext uri="{FF2B5EF4-FFF2-40B4-BE49-F238E27FC236}">
                <a16:creationId xmlns:a16="http://schemas.microsoft.com/office/drawing/2014/main" id="{A7B67068-7614-A41E-FBDD-7C0A94F99D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3672959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ru-RU" altLang="ru-RU"/>
          </a:p>
        </p:txBody>
      </p:sp>
      <p:sp>
        <p:nvSpPr>
          <p:cNvPr id="24580" name="Rectangle 11">
            <a:extLst>
              <a:ext uri="{FF2B5EF4-FFF2-40B4-BE49-F238E27FC236}">
                <a16:creationId xmlns:a16="http://schemas.microsoft.com/office/drawing/2014/main" id="{FA5D3D5B-8A14-C048-2F8D-03B85161D8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29014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ru-RU" altLang="ru-RU"/>
          </a:p>
        </p:txBody>
      </p:sp>
      <p:sp>
        <p:nvSpPr>
          <p:cNvPr id="24581" name="Rectangle 12">
            <a:extLst>
              <a:ext uri="{FF2B5EF4-FFF2-40B4-BE49-F238E27FC236}">
                <a16:creationId xmlns:a16="http://schemas.microsoft.com/office/drawing/2014/main" id="{33DBED20-B570-25D5-1335-B19FA56D01EB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9625014" y="0"/>
            <a:ext cx="1042987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ru-RU" sz="4800" b="1">
                <a:solidFill>
                  <a:schemeClr val="tx2"/>
                </a:solidFill>
              </a:rPr>
              <a:t>1</a:t>
            </a:r>
            <a:r>
              <a:rPr lang="ru-RU" altLang="ru-RU" sz="4800" b="1">
                <a:solidFill>
                  <a:schemeClr val="tx2"/>
                </a:solidFill>
              </a:rPr>
              <a:t>8</a:t>
            </a:r>
          </a:p>
        </p:txBody>
      </p:sp>
      <p:sp>
        <p:nvSpPr>
          <p:cNvPr id="24582" name="Rectangle 14">
            <a:extLst>
              <a:ext uri="{FF2B5EF4-FFF2-40B4-BE49-F238E27FC236}">
                <a16:creationId xmlns:a16="http://schemas.microsoft.com/office/drawing/2014/main" id="{1C3FA59B-ACD8-E16D-43BD-6C08F541E8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283952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ru-RU" altLang="ru-RU"/>
          </a:p>
        </p:txBody>
      </p:sp>
      <p:sp>
        <p:nvSpPr>
          <p:cNvPr id="24583" name="Rectangle 15">
            <a:extLst>
              <a:ext uri="{FF2B5EF4-FFF2-40B4-BE49-F238E27FC236}">
                <a16:creationId xmlns:a16="http://schemas.microsoft.com/office/drawing/2014/main" id="{82A60F01-9EB1-BBE3-E5F4-4F1CCA69CD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3649147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ru-RU" altLang="ru-RU"/>
          </a:p>
        </p:txBody>
      </p:sp>
      <p:pic>
        <p:nvPicPr>
          <p:cNvPr id="24584" name="Picture 16">
            <a:extLst>
              <a:ext uri="{FF2B5EF4-FFF2-40B4-BE49-F238E27FC236}">
                <a16:creationId xmlns:a16="http://schemas.microsoft.com/office/drawing/2014/main" id="{FA1AC58E-6E16-F689-9B95-D9620FDB64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-30000" contrast="56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26989"/>
            <a:ext cx="9144000" cy="6804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585" name="Picture 17">
            <a:extLst>
              <a:ext uri="{FF2B5EF4-FFF2-40B4-BE49-F238E27FC236}">
                <a16:creationId xmlns:a16="http://schemas.microsoft.com/office/drawing/2014/main" id="{7C2E8F9A-81F6-2513-7611-DEEB881854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8025" y="6092825"/>
            <a:ext cx="2160588" cy="615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6">
            <a:extLst>
              <a:ext uri="{FF2B5EF4-FFF2-40B4-BE49-F238E27FC236}">
                <a16:creationId xmlns:a16="http://schemas.microsoft.com/office/drawing/2014/main" id="{6DA860C9-2A31-E2E4-03DF-F4A87E1530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26989"/>
            <a:ext cx="9144000" cy="6804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604" name="Picture 8">
            <a:extLst>
              <a:ext uri="{FF2B5EF4-FFF2-40B4-BE49-F238E27FC236}">
                <a16:creationId xmlns:a16="http://schemas.microsoft.com/office/drawing/2014/main" id="{FEA2D1F6-653C-EB17-E1B4-11CD2AD579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0463" y="1341439"/>
            <a:ext cx="4032250" cy="306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605" name="Picture 9">
            <a:extLst>
              <a:ext uri="{FF2B5EF4-FFF2-40B4-BE49-F238E27FC236}">
                <a16:creationId xmlns:a16="http://schemas.microsoft.com/office/drawing/2014/main" id="{601180AD-1FB8-E444-3B00-FC66AB5872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8025" y="6092825"/>
            <a:ext cx="2160588" cy="615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D9DB65B-B929-DF79-A0EA-F1C8899B849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43210" y="1647826"/>
            <a:ext cx="7444590" cy="4599759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3">
            <a:extLst>
              <a:ext uri="{FF2B5EF4-FFF2-40B4-BE49-F238E27FC236}">
                <a16:creationId xmlns:a16="http://schemas.microsoft.com/office/drawing/2014/main" id="{9CA94B1E-2A21-0A74-8156-A1517AE12508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9625014" y="0"/>
            <a:ext cx="1042987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ru-RU" altLang="ru-RU" sz="4800" b="1">
                <a:solidFill>
                  <a:schemeClr val="tx2"/>
                </a:solidFill>
              </a:rPr>
              <a:t>21</a:t>
            </a:r>
          </a:p>
        </p:txBody>
      </p:sp>
      <p:pic>
        <p:nvPicPr>
          <p:cNvPr id="26627" name="Picture 5">
            <a:extLst>
              <a:ext uri="{FF2B5EF4-FFF2-40B4-BE49-F238E27FC236}">
                <a16:creationId xmlns:a16="http://schemas.microsoft.com/office/drawing/2014/main" id="{E93A0A47-ACFB-1DFA-432B-16C2DD918A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-18000" contras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628" name="Picture 7">
            <a:extLst>
              <a:ext uri="{FF2B5EF4-FFF2-40B4-BE49-F238E27FC236}">
                <a16:creationId xmlns:a16="http://schemas.microsoft.com/office/drawing/2014/main" id="{792A89E7-FBD1-E55E-2D0D-FE077ACEC5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8025" y="6092825"/>
            <a:ext cx="2160588" cy="615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4">
            <a:extLst>
              <a:ext uri="{FF2B5EF4-FFF2-40B4-BE49-F238E27FC236}">
                <a16:creationId xmlns:a16="http://schemas.microsoft.com/office/drawing/2014/main" id="{A1EABB0D-B0FB-9B83-709A-86D2C757FE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-14000" contrast="3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7488" y="1"/>
            <a:ext cx="9144001" cy="668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7651" name="Picture 5">
            <a:extLst>
              <a:ext uri="{FF2B5EF4-FFF2-40B4-BE49-F238E27FC236}">
                <a16:creationId xmlns:a16="http://schemas.microsoft.com/office/drawing/2014/main" id="{7B1E0E49-DB02-7913-6472-92E0000D4E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3564" y="6021388"/>
            <a:ext cx="2160587" cy="615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4">
            <a:extLst>
              <a:ext uri="{FF2B5EF4-FFF2-40B4-BE49-F238E27FC236}">
                <a16:creationId xmlns:a16="http://schemas.microsoft.com/office/drawing/2014/main" id="{38D149F8-820F-7EF6-B7B9-F2F3B53373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-16000" contrast="2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90500"/>
            <a:ext cx="9144000" cy="6667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8675" name="Picture 5">
            <a:extLst>
              <a:ext uri="{FF2B5EF4-FFF2-40B4-BE49-F238E27FC236}">
                <a16:creationId xmlns:a16="http://schemas.microsoft.com/office/drawing/2014/main" id="{DBBAD314-58CC-5ED4-A78B-E78402E1D9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8025" y="6092825"/>
            <a:ext cx="2160588" cy="615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4">
            <a:extLst>
              <a:ext uri="{FF2B5EF4-FFF2-40B4-BE49-F238E27FC236}">
                <a16:creationId xmlns:a16="http://schemas.microsoft.com/office/drawing/2014/main" id="{36FF0CC2-F5A5-1CA2-15FF-7C6AB832C8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-18000" contrast="3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699" name="Picture 5">
            <a:extLst>
              <a:ext uri="{FF2B5EF4-FFF2-40B4-BE49-F238E27FC236}">
                <a16:creationId xmlns:a16="http://schemas.microsoft.com/office/drawing/2014/main" id="{0E040103-E1FA-5EAB-14B1-E4E627C7A9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8025" y="6092825"/>
            <a:ext cx="2160588" cy="615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42">
            <a:extLst>
              <a:ext uri="{FF2B5EF4-FFF2-40B4-BE49-F238E27FC236}">
                <a16:creationId xmlns:a16="http://schemas.microsoft.com/office/drawing/2014/main" id="{CCCF94AA-3BC7-864F-85C1-C39E793994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303478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ru-RU" altLang="ru-RU"/>
          </a:p>
        </p:txBody>
      </p:sp>
      <p:sp>
        <p:nvSpPr>
          <p:cNvPr id="6148" name="Rectangle 45">
            <a:extLst>
              <a:ext uri="{FF2B5EF4-FFF2-40B4-BE49-F238E27FC236}">
                <a16:creationId xmlns:a16="http://schemas.microsoft.com/office/drawing/2014/main" id="{D508515F-00D9-7D46-F001-6A5219FCDF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304907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ru-RU" altLang="ru-RU"/>
          </a:p>
        </p:txBody>
      </p:sp>
      <p:sp>
        <p:nvSpPr>
          <p:cNvPr id="6149" name="Rectangle 48">
            <a:extLst>
              <a:ext uri="{FF2B5EF4-FFF2-40B4-BE49-F238E27FC236}">
                <a16:creationId xmlns:a16="http://schemas.microsoft.com/office/drawing/2014/main" id="{BAC76FBD-022D-352E-4E60-C36429C247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7013" y="277855"/>
            <a:ext cx="1113994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 eaLnBrk="1" hangingPunct="1"/>
            <a:r>
              <a:rPr lang="ru-RU" altLang="ru-RU" sz="2400" dirty="0"/>
              <a:t>Мгновенное значение ЭДС индукции выражается </a:t>
            </a:r>
            <a:r>
              <a:rPr lang="ru-RU" altLang="ru-RU" sz="2400" b="1" dirty="0"/>
              <a:t>законом Фарадея-Ленца</a:t>
            </a:r>
            <a:endParaRPr lang="ru-RU" altLang="ru-RU" sz="2400" dirty="0"/>
          </a:p>
        </p:txBody>
      </p:sp>
      <p:sp>
        <p:nvSpPr>
          <p:cNvPr id="6150" name="Rectangle 50">
            <a:extLst>
              <a:ext uri="{FF2B5EF4-FFF2-40B4-BE49-F238E27FC236}">
                <a16:creationId xmlns:a16="http://schemas.microsoft.com/office/drawing/2014/main" id="{3A5895D0-5AB1-F2BB-3635-A40896AD3C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ru-RU" altLang="ru-RU"/>
          </a:p>
        </p:txBody>
      </p:sp>
      <p:sp>
        <p:nvSpPr>
          <p:cNvPr id="6151" name="Rectangle 55">
            <a:extLst>
              <a:ext uri="{FF2B5EF4-FFF2-40B4-BE49-F238E27FC236}">
                <a16:creationId xmlns:a16="http://schemas.microsoft.com/office/drawing/2014/main" id="{645C6FCB-B444-50D9-CA7F-85DCBFE991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303002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ru-RU" altLang="ru-RU"/>
          </a:p>
        </p:txBody>
      </p:sp>
      <p:graphicFrame>
        <p:nvGraphicFramePr>
          <p:cNvPr id="6152" name="Object 54">
            <a:extLst>
              <a:ext uri="{FF2B5EF4-FFF2-40B4-BE49-F238E27FC236}">
                <a16:creationId xmlns:a16="http://schemas.microsoft.com/office/drawing/2014/main" id="{82B60D0A-1AE3-8524-185B-5030D397EAB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99749404"/>
              </p:ext>
            </p:extLst>
          </p:nvPr>
        </p:nvGraphicFramePr>
        <p:xfrm>
          <a:off x="3931981" y="1093837"/>
          <a:ext cx="3457575" cy="1143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2" imgW="1295400" imgH="431800" progId="Equation.3">
                  <p:embed/>
                </p:oleObj>
              </mc:Choice>
              <mc:Fallback>
                <p:oleObj name="Формула" r:id="rId2" imgW="1295400" imgH="431800" progId="Equation.3">
                  <p:embed/>
                  <p:pic>
                    <p:nvPicPr>
                      <p:cNvPr id="6152" name="Object 54">
                        <a:extLst>
                          <a:ext uri="{FF2B5EF4-FFF2-40B4-BE49-F238E27FC236}">
                            <a16:creationId xmlns:a16="http://schemas.microsoft.com/office/drawing/2014/main" id="{82B60D0A-1AE3-8524-185B-5030D397EAB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31981" y="1093837"/>
                        <a:ext cx="3457575" cy="1143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53" name="Rectangle 56">
            <a:extLst>
              <a:ext uri="{FF2B5EF4-FFF2-40B4-BE49-F238E27FC236}">
                <a16:creationId xmlns:a16="http://schemas.microsoft.com/office/drawing/2014/main" id="{0F73693A-4E10-8B7B-3258-51F006CBD7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4567" y="2350015"/>
            <a:ext cx="10805651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ru-RU" altLang="ru-RU" sz="2400" dirty="0"/>
              <a:t>Открытие явления электромагнитной индукции:</a:t>
            </a:r>
          </a:p>
          <a:p>
            <a:pPr eaLnBrk="1" hangingPunct="1"/>
            <a:endParaRPr lang="ru-RU" altLang="ru-RU" sz="2400" dirty="0"/>
          </a:p>
          <a:p>
            <a:pPr eaLnBrk="1" hangingPunct="1"/>
            <a:r>
              <a:rPr lang="ru-RU" altLang="ru-RU" sz="2400" dirty="0"/>
              <a:t>1. Показало взаимосвязь между электрическим и магнитным полем;</a:t>
            </a:r>
          </a:p>
          <a:p>
            <a:pPr eaLnBrk="1" hangingPunct="1"/>
            <a:r>
              <a:rPr lang="ru-RU" altLang="ru-RU" sz="2400" dirty="0"/>
              <a:t>2. Предложило способ получения электрического тока с помощью магнитного поля.</a:t>
            </a:r>
          </a:p>
        </p:txBody>
      </p:sp>
      <p:sp>
        <p:nvSpPr>
          <p:cNvPr id="6154" name="Rectangle 57">
            <a:extLst>
              <a:ext uri="{FF2B5EF4-FFF2-40B4-BE49-F238E27FC236}">
                <a16:creationId xmlns:a16="http://schemas.microsoft.com/office/drawing/2014/main" id="{0FEC61CF-D0F9-0790-47A4-156B473663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163" y="4515364"/>
            <a:ext cx="10805651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 eaLnBrk="1" hangingPunct="1"/>
            <a:r>
              <a:rPr lang="ru-RU" altLang="ru-RU" sz="2400" dirty="0"/>
              <a:t>	Опыт показывает, что ЭДС индукции не зависит от рода вещества проводника, от состояния проводника, в частности от его температуры, которая может быть даже неодинаковой вдоль проводника. Следовательно, сторонние силы связаны не с изменением свойств проводника в магнитном поле, а обусловлены самим магнитным полем.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4">
            <a:extLst>
              <a:ext uri="{FF2B5EF4-FFF2-40B4-BE49-F238E27FC236}">
                <a16:creationId xmlns:a16="http://schemas.microsoft.com/office/drawing/2014/main" id="{5F35CFF2-6296-DC98-268A-8FF1F8E833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36514"/>
            <a:ext cx="9144000" cy="6784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23" name="Picture 6">
            <a:extLst>
              <a:ext uri="{FF2B5EF4-FFF2-40B4-BE49-F238E27FC236}">
                <a16:creationId xmlns:a16="http://schemas.microsoft.com/office/drawing/2014/main" id="{8D3216A2-43AF-78A3-B20E-C4CDAB0304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-26000" contrast="42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9288" y="1125539"/>
            <a:ext cx="8424862" cy="4706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24" name="Picture 7">
            <a:extLst>
              <a:ext uri="{FF2B5EF4-FFF2-40B4-BE49-F238E27FC236}">
                <a16:creationId xmlns:a16="http://schemas.microsoft.com/office/drawing/2014/main" id="{0FBD981A-0597-63F6-17D2-EFEBBBA536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8025" y="6092825"/>
            <a:ext cx="2160588" cy="615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4">
            <a:extLst>
              <a:ext uri="{FF2B5EF4-FFF2-40B4-BE49-F238E27FC236}">
                <a16:creationId xmlns:a16="http://schemas.microsoft.com/office/drawing/2014/main" id="{46F6E2A8-A573-B6FF-000C-049240E621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-22000" contrast="4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1747" name="Picture 5">
            <a:extLst>
              <a:ext uri="{FF2B5EF4-FFF2-40B4-BE49-F238E27FC236}">
                <a16:creationId xmlns:a16="http://schemas.microsoft.com/office/drawing/2014/main" id="{8C6BDFA6-C7D7-E89C-136D-60BB740B22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8025" y="6092825"/>
            <a:ext cx="2160588" cy="615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4">
            <a:extLst>
              <a:ext uri="{FF2B5EF4-FFF2-40B4-BE49-F238E27FC236}">
                <a16:creationId xmlns:a16="http://schemas.microsoft.com/office/drawing/2014/main" id="{51762163-84D5-ABEB-C788-795BB57B7E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-18000" contrast="4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"/>
            <a:ext cx="9144000" cy="6835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2771" name="Picture 5">
            <a:extLst>
              <a:ext uri="{FF2B5EF4-FFF2-40B4-BE49-F238E27FC236}">
                <a16:creationId xmlns:a16="http://schemas.microsoft.com/office/drawing/2014/main" id="{FB25BA5D-8248-8B89-AC7E-36D4EA4032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8025" y="6092825"/>
            <a:ext cx="2160588" cy="615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AF736C4-7E29-87F2-4504-0A3684A8ABCD}"/>
              </a:ext>
            </a:extLst>
          </p:cNvPr>
          <p:cNvSpPr txBox="1"/>
          <p:nvPr/>
        </p:nvSpPr>
        <p:spPr>
          <a:xfrm>
            <a:off x="2743200" y="-29497"/>
            <a:ext cx="647945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600" kern="0" dirty="0">
                <a:solidFill>
                  <a:schemeClr val="accent6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Заряд и разряд конденсатора</a:t>
            </a:r>
            <a:endParaRPr lang="ru-RU" sz="3600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509DDE6-FA05-DCBC-9447-8E9301C482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8727" y="616834"/>
            <a:ext cx="10514545" cy="6241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32135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1749EF2-EE15-13C4-22AF-98CE549197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8181" y="0"/>
            <a:ext cx="5064863" cy="669609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771D4E6-78DE-F44F-3A09-39318F060B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08958" y="884534"/>
            <a:ext cx="5064863" cy="5088932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880B961-C469-AE77-6AA9-2E545C4AA4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8710" y="299518"/>
            <a:ext cx="11454580" cy="6258964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428B75-AA15-C999-9115-D009D2036D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E4C254C-6486-5965-F6E8-1985AF3BC1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29899" y="120445"/>
            <a:ext cx="10777014" cy="6737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72959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6CC776-4F18-2567-866F-31295B8059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E87A68C-1F2C-5BEA-9C31-CE2B889FA5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0137" y="84778"/>
            <a:ext cx="11149076" cy="6688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26487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28DE2B-DDB0-00FF-63A9-CFF5B391B9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99A2650-3F09-8959-7090-E9F299337F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0333" y="367131"/>
            <a:ext cx="11119022" cy="5974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95534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96B91DE-3B0C-3B82-C4EA-A972453503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96414" y="0"/>
            <a:ext cx="1084932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0214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Rectangle 54">
            <a:extLst>
              <a:ext uri="{FF2B5EF4-FFF2-40B4-BE49-F238E27FC236}">
                <a16:creationId xmlns:a16="http://schemas.microsoft.com/office/drawing/2014/main" id="{8FD7CF45-957B-7283-6BAD-D38D4B1E37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63750" y="188914"/>
            <a:ext cx="82804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ru-RU" altLang="ru-RU" sz="2400" dirty="0"/>
              <a:t>К закону Фарадея можно прийти с помощью </a:t>
            </a:r>
          </a:p>
          <a:p>
            <a:pPr eaLnBrk="1" hangingPunct="1"/>
            <a:r>
              <a:rPr lang="ru-RU" altLang="ru-RU" sz="2400" b="1" dirty="0"/>
              <a:t>закона сохранения энергии</a:t>
            </a:r>
          </a:p>
        </p:txBody>
      </p:sp>
      <p:sp>
        <p:nvSpPr>
          <p:cNvPr id="7172" name="Rectangle 56">
            <a:extLst>
              <a:ext uri="{FF2B5EF4-FFF2-40B4-BE49-F238E27FC236}">
                <a16:creationId xmlns:a16="http://schemas.microsoft.com/office/drawing/2014/main" id="{C2A5402D-7C0E-0098-EBB0-A2F622AA20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2334697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ru-RU" altLang="ru-RU"/>
          </a:p>
        </p:txBody>
      </p:sp>
      <p:pic>
        <p:nvPicPr>
          <p:cNvPr id="7173" name="Picture 58">
            <a:extLst>
              <a:ext uri="{FF2B5EF4-FFF2-40B4-BE49-F238E27FC236}">
                <a16:creationId xmlns:a16="http://schemas.microsoft.com/office/drawing/2014/main" id="{10B989B5-F344-90A4-E50E-CAC5A09A51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-26000" contrast="5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8921" y="1571199"/>
            <a:ext cx="5327650" cy="2836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4" name="Picture 59">
            <a:extLst>
              <a:ext uri="{FF2B5EF4-FFF2-40B4-BE49-F238E27FC236}">
                <a16:creationId xmlns:a16="http://schemas.microsoft.com/office/drawing/2014/main" id="{48466635-E4A0-B680-8713-ED87031168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4668" y="1567509"/>
            <a:ext cx="3340816" cy="4454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5" name="Picture 60">
            <a:extLst>
              <a:ext uri="{FF2B5EF4-FFF2-40B4-BE49-F238E27FC236}">
                <a16:creationId xmlns:a16="http://schemas.microsoft.com/office/drawing/2014/main" id="{10608272-580F-88CE-DE25-19CF82ABBC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8887" y="2334697"/>
            <a:ext cx="3170045" cy="12625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6" name="Rectangle 62">
            <a:extLst>
              <a:ext uri="{FF2B5EF4-FFF2-40B4-BE49-F238E27FC236}">
                <a16:creationId xmlns:a16="http://schemas.microsoft.com/office/drawing/2014/main" id="{238A41C9-A075-D36D-C9F7-F46F7033C4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32443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ru-RU" altLang="ru-RU"/>
          </a:p>
        </p:txBody>
      </p:sp>
      <p:graphicFrame>
        <p:nvGraphicFramePr>
          <p:cNvPr id="7177" name="Object 61">
            <a:extLst>
              <a:ext uri="{FF2B5EF4-FFF2-40B4-BE49-F238E27FC236}">
                <a16:creationId xmlns:a16="http://schemas.microsoft.com/office/drawing/2014/main" id="{4AA0EE3C-0768-354D-C294-57CFDC09F3E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81730468"/>
              </p:ext>
            </p:extLst>
          </p:nvPr>
        </p:nvGraphicFramePr>
        <p:xfrm>
          <a:off x="7977496" y="3688021"/>
          <a:ext cx="2186489" cy="11805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5" imgW="723586" imgH="393529" progId="Equation.3">
                  <p:embed/>
                </p:oleObj>
              </mc:Choice>
              <mc:Fallback>
                <p:oleObj name="Формула" r:id="rId5" imgW="723586" imgH="393529" progId="Equation.3">
                  <p:embed/>
                  <p:pic>
                    <p:nvPicPr>
                      <p:cNvPr id="7177" name="Object 61">
                        <a:extLst>
                          <a:ext uri="{FF2B5EF4-FFF2-40B4-BE49-F238E27FC236}">
                            <a16:creationId xmlns:a16="http://schemas.microsoft.com/office/drawing/2014/main" id="{4AA0EE3C-0768-354D-C294-57CFDC09F3E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77496" y="3688021"/>
                        <a:ext cx="2186489" cy="118058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178" name="Picture 63">
            <a:extLst>
              <a:ext uri="{FF2B5EF4-FFF2-40B4-BE49-F238E27FC236}">
                <a16:creationId xmlns:a16="http://schemas.microsoft.com/office/drawing/2014/main" id="{FD2A830F-12DD-0EE5-C5AA-F1873C914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4334" y="4611329"/>
            <a:ext cx="5580986" cy="22466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AAD192-C5EC-2A92-5C8F-541F5116CD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7CA11F3-EE6B-5A3F-59BC-685F45982D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76286" y="120109"/>
            <a:ext cx="10639427" cy="6737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69750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4B8E29-CCBC-8E78-E15D-961CA5A90C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9447567-7CE3-4911-2E43-B5771D790E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84230" y="74950"/>
            <a:ext cx="10982316" cy="6856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63888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3DE3A4-A954-9B64-C5C3-B7FFE0B005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A853386-9CBA-274C-A08D-0A80805689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3727" y="65575"/>
            <a:ext cx="10610437" cy="6726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67145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4FFD2E-0A1B-92C7-4084-085281912B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33726A7-97B3-4772-81B2-37CEDD4F9B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91614" y="82569"/>
            <a:ext cx="11374179" cy="6775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30885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63FFD7-F17A-841B-DC6B-B064424D1E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1CC2866-CB02-7D06-A116-468E0C7319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99202" y="108154"/>
            <a:ext cx="11009903" cy="6560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45767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EBECA7-60A9-B86F-800F-84AC5EF791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EBFCF77-BE86-6C9F-AF58-0ACDF9B67B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57087" y="85480"/>
            <a:ext cx="10962966" cy="6687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51027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FE2414-D8AF-CD2B-128C-8307D8D9F7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9C7F98D-60D4-11A4-4A4E-40F75023F3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61207" y="58993"/>
            <a:ext cx="10869586" cy="6740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02909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A6D162-A848-123F-F72E-8931CA0A86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B6B7EB3-6332-3007-805D-7F0F041156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76748" y="89280"/>
            <a:ext cx="10759742" cy="6693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75272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0564D7-5C08-BCA6-BE77-2EA62726F2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26F168E-A5D3-0F3E-B5DF-B8F705246F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82610" y="38325"/>
            <a:ext cx="10465803" cy="678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5733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2EC8F0-9801-B954-5BA0-0866BC3DD7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3644642-59B1-F338-4CE9-8D5E8CF7BD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8418" y="172882"/>
            <a:ext cx="10875164" cy="6512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1108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39">
            <a:extLst>
              <a:ext uri="{FF2B5EF4-FFF2-40B4-BE49-F238E27FC236}">
                <a16:creationId xmlns:a16="http://schemas.microsoft.com/office/drawing/2014/main" id="{B8406EB5-0A99-C89F-8B5C-12FD278EE7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304907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ru-RU" altLang="ru-RU"/>
          </a:p>
        </p:txBody>
      </p:sp>
      <p:sp>
        <p:nvSpPr>
          <p:cNvPr id="8196" name="Rectangle 52">
            <a:extLst>
              <a:ext uri="{FF2B5EF4-FFF2-40B4-BE49-F238E27FC236}">
                <a16:creationId xmlns:a16="http://schemas.microsoft.com/office/drawing/2014/main" id="{C02C2D2F-E43F-8525-4511-7F8E1CD606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1884" y="476250"/>
            <a:ext cx="9986271" cy="915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 eaLnBrk="1" hangingPunct="1"/>
            <a:r>
              <a:rPr lang="ru-RU" altLang="ru-RU" dirty="0"/>
              <a:t>Пусть прямолинейный отрезок проводника длиной </a:t>
            </a:r>
            <a:r>
              <a:rPr lang="en-US" altLang="ru-RU" i="1" dirty="0"/>
              <a:t>l</a:t>
            </a:r>
            <a:r>
              <a:rPr lang="ru-RU" altLang="ru-RU" dirty="0"/>
              <a:t> движется слева направо скоростью </a:t>
            </a:r>
            <a:r>
              <a:rPr lang="en-US" altLang="ru-RU" i="1" dirty="0"/>
              <a:t>v</a:t>
            </a:r>
            <a:r>
              <a:rPr lang="ru-RU" altLang="ru-RU" dirty="0"/>
              <a:t> . Индукция магнитного поля </a:t>
            </a:r>
            <a:r>
              <a:rPr lang="ru-RU" altLang="ru-RU" i="1" dirty="0"/>
              <a:t>В</a:t>
            </a:r>
            <a:r>
              <a:rPr lang="ru-RU" altLang="ru-RU" dirty="0"/>
              <a:t> направлена от нас. Тогда на электроны, движущиеся со скоростью </a:t>
            </a:r>
            <a:r>
              <a:rPr lang="en-US" altLang="ru-RU" i="1" dirty="0"/>
              <a:t>v</a:t>
            </a:r>
            <a:r>
              <a:rPr lang="ru-RU" altLang="ru-RU" dirty="0"/>
              <a:t> действует сила Лоренца</a:t>
            </a:r>
          </a:p>
        </p:txBody>
      </p:sp>
      <p:sp>
        <p:nvSpPr>
          <p:cNvPr id="8197" name="Rectangle 53">
            <a:extLst>
              <a:ext uri="{FF2B5EF4-FFF2-40B4-BE49-F238E27FC236}">
                <a16:creationId xmlns:a16="http://schemas.microsoft.com/office/drawing/2014/main" id="{124E1949-09DB-DF0D-AAED-337FBDE952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9150" y="0"/>
            <a:ext cx="66246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ru-RU" altLang="ru-RU" sz="2400" b="1"/>
              <a:t>Причины появления эдс индукции</a:t>
            </a:r>
          </a:p>
        </p:txBody>
      </p:sp>
      <p:pic>
        <p:nvPicPr>
          <p:cNvPr id="8198" name="Picture 54">
            <a:extLst>
              <a:ext uri="{FF2B5EF4-FFF2-40B4-BE49-F238E27FC236}">
                <a16:creationId xmlns:a16="http://schemas.microsoft.com/office/drawing/2014/main" id="{5375761B-28AA-D69C-0BB0-ADCE531081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-30000" contrast="8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596" y="1519299"/>
            <a:ext cx="3635376" cy="27452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199" name="Rectangle 56">
            <a:extLst>
              <a:ext uri="{FF2B5EF4-FFF2-40B4-BE49-F238E27FC236}">
                <a16:creationId xmlns:a16="http://schemas.microsoft.com/office/drawing/2014/main" id="{5547CE8B-029A-1B45-13DC-95CD3E1EB8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314908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ru-RU" altLang="ru-RU"/>
          </a:p>
        </p:txBody>
      </p:sp>
      <p:graphicFrame>
        <p:nvGraphicFramePr>
          <p:cNvPr id="8200" name="Object 55">
            <a:extLst>
              <a:ext uri="{FF2B5EF4-FFF2-40B4-BE49-F238E27FC236}">
                <a16:creationId xmlns:a16="http://schemas.microsoft.com/office/drawing/2014/main" id="{5E5F1195-F0CD-E0BC-3ADD-09929D87555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80844274"/>
              </p:ext>
            </p:extLst>
          </p:nvPr>
        </p:nvGraphicFramePr>
        <p:xfrm>
          <a:off x="6276182" y="1203326"/>
          <a:ext cx="1081088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4" imgW="520474" imgH="190417" progId="Equation.3">
                  <p:embed/>
                </p:oleObj>
              </mc:Choice>
              <mc:Fallback>
                <p:oleObj name="Формула" r:id="rId4" imgW="520474" imgH="190417" progId="Equation.3">
                  <p:embed/>
                  <p:pic>
                    <p:nvPicPr>
                      <p:cNvPr id="8200" name="Object 55">
                        <a:extLst>
                          <a:ext uri="{FF2B5EF4-FFF2-40B4-BE49-F238E27FC236}">
                            <a16:creationId xmlns:a16="http://schemas.microsoft.com/office/drawing/2014/main" id="{5E5F1195-F0CD-E0BC-3ADD-09929D87555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76182" y="1203326"/>
                        <a:ext cx="1081088" cy="393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201" name="Rectangle 57">
            <a:extLst>
              <a:ext uri="{FF2B5EF4-FFF2-40B4-BE49-F238E27FC236}">
                <a16:creationId xmlns:a16="http://schemas.microsoft.com/office/drawing/2014/main" id="{09063002-DFD7-23E9-7545-E41612D110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57368" y="1639889"/>
            <a:ext cx="7213036" cy="203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 eaLnBrk="1" hangingPunct="1"/>
            <a:r>
              <a:rPr lang="ru-RU" altLang="ru-RU" dirty="0"/>
              <a:t>Под действием этой силы электроны будут смещаться к одному из концов проводника. Следовательно, возникает разность потенциалов  и электрическое поле внутри проводника с напряженностью </a:t>
            </a:r>
            <a:r>
              <a:rPr lang="en-US" altLang="ru-RU" i="1" dirty="0"/>
              <a:t>E</a:t>
            </a:r>
            <a:r>
              <a:rPr lang="ru-RU" altLang="ru-RU" dirty="0"/>
              <a:t>. Со стороны возникшего электрического поля на электроны будет действовать сила </a:t>
            </a:r>
            <a:r>
              <a:rPr lang="en-US" altLang="ru-RU" i="1" dirty="0" err="1"/>
              <a:t>qE</a:t>
            </a:r>
            <a:r>
              <a:rPr lang="ru-RU" altLang="ru-RU" dirty="0"/>
              <a:t>, направление которой противоположно силе Лоренца. Когда эти силы уравновесят друг друга, то движение электронов прекратится.</a:t>
            </a:r>
          </a:p>
        </p:txBody>
      </p:sp>
      <p:sp>
        <p:nvSpPr>
          <p:cNvPr id="8202" name="Rectangle 59">
            <a:extLst>
              <a:ext uri="{FF2B5EF4-FFF2-40B4-BE49-F238E27FC236}">
                <a16:creationId xmlns:a16="http://schemas.microsoft.com/office/drawing/2014/main" id="{776ADCD9-A10C-45FE-0A7A-60C8ABC38F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314908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ru-RU" altLang="ru-RU"/>
          </a:p>
        </p:txBody>
      </p:sp>
      <p:graphicFrame>
        <p:nvGraphicFramePr>
          <p:cNvPr id="8203" name="Object 58">
            <a:extLst>
              <a:ext uri="{FF2B5EF4-FFF2-40B4-BE49-F238E27FC236}">
                <a16:creationId xmlns:a16="http://schemas.microsoft.com/office/drawing/2014/main" id="{9DE55A93-FC1F-ECD9-5776-2E55593EEC9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583114" y="3860800"/>
          <a:ext cx="5400675" cy="465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6" imgW="2209800" imgH="190500" progId="Equation.3">
                  <p:embed/>
                </p:oleObj>
              </mc:Choice>
              <mc:Fallback>
                <p:oleObj name="Формула" r:id="rId6" imgW="2209800" imgH="190500" progId="Equation.3">
                  <p:embed/>
                  <p:pic>
                    <p:nvPicPr>
                      <p:cNvPr id="8203" name="Object 58">
                        <a:extLst>
                          <a:ext uri="{FF2B5EF4-FFF2-40B4-BE49-F238E27FC236}">
                            <a16:creationId xmlns:a16="http://schemas.microsoft.com/office/drawing/2014/main" id="{9DE55A93-FC1F-ECD9-5776-2E55593EEC9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83114" y="3860800"/>
                        <a:ext cx="5400675" cy="465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204" name="Rectangle 61">
            <a:extLst>
              <a:ext uri="{FF2B5EF4-FFF2-40B4-BE49-F238E27FC236}">
                <a16:creationId xmlns:a16="http://schemas.microsoft.com/office/drawing/2014/main" id="{AC641E33-96D8-955F-4EB1-D69E2A76CA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314908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ru-RU" altLang="ru-RU"/>
          </a:p>
        </p:txBody>
      </p:sp>
      <p:graphicFrame>
        <p:nvGraphicFramePr>
          <p:cNvPr id="8205" name="Object 60">
            <a:extLst>
              <a:ext uri="{FF2B5EF4-FFF2-40B4-BE49-F238E27FC236}">
                <a16:creationId xmlns:a16="http://schemas.microsoft.com/office/drawing/2014/main" id="{1F0A8998-4177-87FB-4157-C7C49234A3E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640013" y="4292601"/>
          <a:ext cx="2159000" cy="485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8" imgW="850531" imgH="190417" progId="Equation.3">
                  <p:embed/>
                </p:oleObj>
              </mc:Choice>
              <mc:Fallback>
                <p:oleObj name="Формула" r:id="rId8" imgW="850531" imgH="190417" progId="Equation.3">
                  <p:embed/>
                  <p:pic>
                    <p:nvPicPr>
                      <p:cNvPr id="8205" name="Object 60">
                        <a:extLst>
                          <a:ext uri="{FF2B5EF4-FFF2-40B4-BE49-F238E27FC236}">
                            <a16:creationId xmlns:a16="http://schemas.microsoft.com/office/drawing/2014/main" id="{1F0A8998-4177-87FB-4157-C7C49234A3E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40013" y="4292601"/>
                        <a:ext cx="2159000" cy="485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206" name="Rectangle 62">
            <a:extLst>
              <a:ext uri="{FF2B5EF4-FFF2-40B4-BE49-F238E27FC236}">
                <a16:creationId xmlns:a16="http://schemas.microsoft.com/office/drawing/2014/main" id="{B5E6C12D-AB2F-17A7-23B7-25F820508E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19288" y="4821239"/>
            <a:ext cx="6337300" cy="915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 eaLnBrk="1" hangingPunct="1"/>
            <a:r>
              <a:rPr lang="ru-RU" altLang="ru-RU" dirty="0"/>
              <a:t>Разность потенциалов на концах проводника, движущегося в магнитном поле, в общем случае определяется формулой</a:t>
            </a:r>
          </a:p>
        </p:txBody>
      </p:sp>
      <p:sp>
        <p:nvSpPr>
          <p:cNvPr id="8207" name="Rectangle 64">
            <a:extLst>
              <a:ext uri="{FF2B5EF4-FFF2-40B4-BE49-F238E27FC236}">
                <a16:creationId xmlns:a16="http://schemas.microsoft.com/office/drawing/2014/main" id="{5A6BF010-E680-D152-96EA-4DE61D47D5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314908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ru-RU" altLang="ru-RU"/>
          </a:p>
        </p:txBody>
      </p:sp>
      <p:graphicFrame>
        <p:nvGraphicFramePr>
          <p:cNvPr id="8208" name="Object 63">
            <a:extLst>
              <a:ext uri="{FF2B5EF4-FFF2-40B4-BE49-F238E27FC236}">
                <a16:creationId xmlns:a16="http://schemas.microsoft.com/office/drawing/2014/main" id="{0C88FC65-F700-D7F9-C20D-1398CF2672F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872039" y="5373688"/>
          <a:ext cx="2663825" cy="455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10" imgW="1117600" imgH="190500" progId="Equation.3">
                  <p:embed/>
                </p:oleObj>
              </mc:Choice>
              <mc:Fallback>
                <p:oleObj name="Формула" r:id="rId10" imgW="1117600" imgH="190500" progId="Equation.3">
                  <p:embed/>
                  <p:pic>
                    <p:nvPicPr>
                      <p:cNvPr id="8208" name="Object 63">
                        <a:extLst>
                          <a:ext uri="{FF2B5EF4-FFF2-40B4-BE49-F238E27FC236}">
                            <a16:creationId xmlns:a16="http://schemas.microsoft.com/office/drawing/2014/main" id="{0C88FC65-F700-D7F9-C20D-1398CF2672F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72039" y="5373688"/>
                        <a:ext cx="2663825" cy="4556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209" name="Rectangle 66">
            <a:extLst>
              <a:ext uri="{FF2B5EF4-FFF2-40B4-BE49-F238E27FC236}">
                <a16:creationId xmlns:a16="http://schemas.microsoft.com/office/drawing/2014/main" id="{380F634D-B20E-EAFA-7011-8E5C3ECE96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304907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ru-RU" altLang="ru-RU"/>
          </a:p>
        </p:txBody>
      </p:sp>
      <p:graphicFrame>
        <p:nvGraphicFramePr>
          <p:cNvPr id="8210" name="Object 65">
            <a:extLst>
              <a:ext uri="{FF2B5EF4-FFF2-40B4-BE49-F238E27FC236}">
                <a16:creationId xmlns:a16="http://schemas.microsoft.com/office/drawing/2014/main" id="{3BC38945-35A1-89CC-5349-D3A5B595E62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816726" y="5803901"/>
          <a:ext cx="3851275" cy="777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12" imgW="1930400" imgH="393700" progId="Equation.3">
                  <p:embed/>
                </p:oleObj>
              </mc:Choice>
              <mc:Fallback>
                <p:oleObj name="Формула" r:id="rId12" imgW="1930400" imgH="393700" progId="Equation.3">
                  <p:embed/>
                  <p:pic>
                    <p:nvPicPr>
                      <p:cNvPr id="8210" name="Object 65">
                        <a:extLst>
                          <a:ext uri="{FF2B5EF4-FFF2-40B4-BE49-F238E27FC236}">
                            <a16:creationId xmlns:a16="http://schemas.microsoft.com/office/drawing/2014/main" id="{3BC38945-35A1-89CC-5349-D3A5B595E62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16726" y="5803901"/>
                        <a:ext cx="3851275" cy="777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15C4F15-B23D-28F8-5EBE-2BBF2C5314F7}"/>
              </a:ext>
            </a:extLst>
          </p:cNvPr>
          <p:cNvSpPr txBox="1"/>
          <p:nvPr/>
        </p:nvSpPr>
        <p:spPr>
          <a:xfrm>
            <a:off x="924232" y="0"/>
            <a:ext cx="1057951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32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Переменный ток.2</a:t>
            </a:r>
          </a:p>
          <a:p>
            <a:pPr algn="ctr"/>
            <a:r>
              <a:rPr lang="ru-RU" sz="3200" kern="0" dirty="0">
                <a:solidFill>
                  <a:schemeClr val="tx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Реактивное сопротивление. </a:t>
            </a:r>
          </a:p>
          <a:p>
            <a:pPr algn="ctr"/>
            <a:r>
              <a:rPr lang="ru-RU" sz="3200" kern="0" dirty="0">
                <a:solidFill>
                  <a:schemeClr val="tx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Основные сведения о колебаниях в </a:t>
            </a:r>
            <a:r>
              <a:rPr lang="en-US" sz="3200" kern="0" dirty="0">
                <a:solidFill>
                  <a:schemeClr val="tx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RLC </a:t>
            </a:r>
            <a:r>
              <a:rPr lang="ru-RU" sz="3200" kern="0" dirty="0">
                <a:solidFill>
                  <a:schemeClr val="tx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– контуре</a:t>
            </a:r>
            <a:endParaRPr lang="ru-RU" sz="3200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52A9D3AB-CCD3-75F7-41A2-B605290B11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06245" y="1644447"/>
            <a:ext cx="10579510" cy="5213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88851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E838F0-CD1D-ECAE-C118-CF37855E90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EECBF9F-EB62-CEAE-E6DA-1F400D4C30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6972" y="949381"/>
            <a:ext cx="11018056" cy="5170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44487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5E1A5D-7D58-4F1C-F18E-CD7F417654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3CEBF7B-92CA-3D17-5A53-F3C99763BC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3114" y="489086"/>
            <a:ext cx="11125772" cy="6017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66280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C1637C-FD16-8942-76D0-90C8966FDB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AA4DC34-3F20-11F3-04F2-070872D8A9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86580" y="157546"/>
            <a:ext cx="10869838" cy="6542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08318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A449DB-D5C6-2758-B704-5738739C42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8A52BE2-05F7-F7CF-39B0-6A8F0E1487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51185" y="41787"/>
            <a:ext cx="10905940" cy="6816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99673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F19958-AE6A-EAC1-9F9F-6DDB16A5AF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FB19C9F-C355-1413-1709-EE829F0DD6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90320" y="277050"/>
            <a:ext cx="11411360" cy="6408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61258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D7FF39-3347-600B-A168-D989FC0F18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8C6435A-0AD6-B0A2-8A38-AB2E9FBB68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1889" y="68580"/>
            <a:ext cx="11107993" cy="6720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11416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68D298-56C1-84B6-E33B-DDCD6A529B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2A7BBFC-0047-CFBD-CEEE-97DEFD246A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5265" y="208985"/>
            <a:ext cx="11057443" cy="6440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08004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7343AA-22F3-3272-E03C-AA71503E29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5ED6C1A-66A1-EB13-BABD-1A40DB9A88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06686" y="57802"/>
            <a:ext cx="10814602" cy="6800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13214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589484-6249-EE3B-D20C-38E6549F98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D2AE77E-64F4-E691-5A47-A9B4650B80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8405" y="1856"/>
            <a:ext cx="10915189" cy="6856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022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Rectangle 18">
            <a:extLst>
              <a:ext uri="{FF2B5EF4-FFF2-40B4-BE49-F238E27FC236}">
                <a16:creationId xmlns:a16="http://schemas.microsoft.com/office/drawing/2014/main" id="{CD607DC5-C90B-F169-4F33-741049E64B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3115747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ru-RU" altLang="ru-RU"/>
          </a:p>
        </p:txBody>
      </p:sp>
      <p:sp>
        <p:nvSpPr>
          <p:cNvPr id="9220" name="Rectangle 33">
            <a:extLst>
              <a:ext uri="{FF2B5EF4-FFF2-40B4-BE49-F238E27FC236}">
                <a16:creationId xmlns:a16="http://schemas.microsoft.com/office/drawing/2014/main" id="{9CC47205-3580-DCA1-A004-EE2F3624D5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7561" y="175001"/>
            <a:ext cx="6933278" cy="6740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 eaLnBrk="1" hangingPunct="1"/>
            <a:r>
              <a:rPr lang="ru-RU" altLang="ru-RU" sz="2400" dirty="0"/>
              <a:t>	Согласно закону Фарадея, возникновение ЭДС электромагнитной индукции возможно и в случае неподвижного контура, находящегося в </a:t>
            </a:r>
            <a:r>
              <a:rPr lang="ru-RU" altLang="ru-RU" sz="2400" i="1" dirty="0"/>
              <a:t>переменном </a:t>
            </a:r>
            <a:r>
              <a:rPr lang="ru-RU" altLang="ru-RU" sz="2400" dirty="0"/>
              <a:t>магнитном поле. Однако сила Лоренца на неподвижные заряды не действует, поэтому в данном случае ею нельзя объяснить возникновение ЭДС индукции. Максвелл для объяснения ЭДС индукции в </a:t>
            </a:r>
            <a:r>
              <a:rPr lang="ru-RU" altLang="ru-RU" sz="2400" i="1" dirty="0"/>
              <a:t>неподвижных </a:t>
            </a:r>
            <a:r>
              <a:rPr lang="ru-RU" altLang="ru-RU" sz="2400" dirty="0"/>
              <a:t>проводниках предположил, что </a:t>
            </a:r>
            <a:r>
              <a:rPr lang="ru-RU" altLang="ru-RU" sz="2400" b="1" dirty="0"/>
              <a:t>всякое переменное магнитное поле возбуждает в окружающем пространстве электрическое поле, которое и является причиной возникновения индукционного тока в проводнике</a:t>
            </a:r>
            <a:r>
              <a:rPr lang="ru-RU" altLang="ru-RU" sz="2400" dirty="0"/>
              <a:t>. Циркуляция вектора </a:t>
            </a:r>
            <a:r>
              <a:rPr lang="ru-RU" altLang="ru-RU" sz="2400" i="1" dirty="0"/>
              <a:t>Е</a:t>
            </a:r>
            <a:r>
              <a:rPr lang="ru-RU" altLang="ru-RU" sz="2400" i="1" baseline="-16000" dirty="0"/>
              <a:t>В</a:t>
            </a:r>
            <a:r>
              <a:rPr lang="ru-RU" altLang="ru-RU" sz="2400" i="1" dirty="0"/>
              <a:t> </a:t>
            </a:r>
            <a:r>
              <a:rPr lang="ru-RU" altLang="ru-RU" sz="2400" dirty="0"/>
              <a:t>этого поля по любому неподвижному контуру </a:t>
            </a:r>
            <a:r>
              <a:rPr lang="ru-RU" altLang="ru-RU" sz="2400" i="1" dirty="0"/>
              <a:t>L </a:t>
            </a:r>
            <a:r>
              <a:rPr lang="ru-RU" altLang="ru-RU" sz="2400" dirty="0"/>
              <a:t>проводника представляет собой ЭДС электромагнитной индукции:</a:t>
            </a:r>
          </a:p>
        </p:txBody>
      </p:sp>
      <p:pic>
        <p:nvPicPr>
          <p:cNvPr id="9221" name="Picture 34">
            <a:extLst>
              <a:ext uri="{FF2B5EF4-FFF2-40B4-BE49-F238E27FC236}">
                <a16:creationId xmlns:a16="http://schemas.microsoft.com/office/drawing/2014/main" id="{1B082C6E-EFDC-4669-D5FD-039AFE74CC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-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577"/>
          <a:stretch>
            <a:fillRect/>
          </a:stretch>
        </p:blipFill>
        <p:spPr bwMode="auto">
          <a:xfrm>
            <a:off x="7956447" y="5427407"/>
            <a:ext cx="3861214" cy="11185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2" name="Picture 35" descr="Иллюстрация правила Ленца.">
            <a:extLst>
              <a:ext uri="{FF2B5EF4-FFF2-40B4-BE49-F238E27FC236}">
                <a16:creationId xmlns:a16="http://schemas.microsoft.com/office/drawing/2014/main" id="{F8973937-4D8A-F961-1C66-CD6730F122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1338" y="547135"/>
            <a:ext cx="3900142" cy="3867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4322" name="Object 2">
            <a:extLst>
              <a:ext uri="{FF2B5EF4-FFF2-40B4-BE49-F238E27FC236}">
                <a16:creationId xmlns:a16="http://schemas.microsoft.com/office/drawing/2014/main" id="{F9EA21F4-4096-745D-4ECC-A32FEEAA7B8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602164" y="4649789"/>
          <a:ext cx="2987675" cy="2174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4664075" imgH="3390900" progId="">
                  <p:embed/>
                </p:oleObj>
              </mc:Choice>
              <mc:Fallback>
                <p:oleObj r:id="rId3" imgW="4664075" imgH="3390900" progId="">
                  <p:embed/>
                  <p:pic>
                    <p:nvPicPr>
                      <p:cNvPr id="184322" name="Object 2">
                        <a:extLst>
                          <a:ext uri="{FF2B5EF4-FFF2-40B4-BE49-F238E27FC236}">
                            <a16:creationId xmlns:a16="http://schemas.microsoft.com/office/drawing/2014/main" id="{F9EA21F4-4096-745D-4ECC-A32FEEAA7B8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02164" y="4649789"/>
                        <a:ext cx="2987675" cy="2174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411" name="WordArt 3">
            <a:extLst>
              <a:ext uri="{FF2B5EF4-FFF2-40B4-BE49-F238E27FC236}">
                <a16:creationId xmlns:a16="http://schemas.microsoft.com/office/drawing/2014/main" id="{875EC911-AD23-5B41-8995-4DA2EEDDE42B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1847850" y="620714"/>
            <a:ext cx="8172450" cy="3748087"/>
          </a:xfrm>
          <a:prstGeom prst="rect">
            <a:avLst/>
          </a:prstGeom>
        </p:spPr>
        <p:txBody>
          <a:bodyPr wrap="none" fromWordArt="1">
            <a:prstTxWarp prst="textCascadeUp">
              <a:avLst>
                <a:gd name="adj" fmla="val 44444"/>
              </a:avLst>
            </a:prstTxWarp>
            <a:scene3d>
              <a:camera prst="legacyPerspectiveFront">
                <a:rot lat="20519962" lon="1080000" rev="0"/>
              </a:camera>
              <a:lightRig rig="legacyHarsh2" dir="b"/>
            </a:scene3d>
            <a:sp3d extrusionH="430200" prstMaterial="legacyMatte">
              <a:extrusionClr>
                <a:srgbClr val="FF6600"/>
              </a:extrusionClr>
              <a:contourClr>
                <a:srgbClr val="FFE701"/>
              </a:contourClr>
            </a:sp3d>
          </a:bodyPr>
          <a:lstStyle/>
          <a:p>
            <a:pPr algn="ctr"/>
            <a:r>
              <a:rPr lang="ru-RU" sz="3600" b="1" kern="10">
                <a:ln w="9525">
                  <a:round/>
                  <a:headEnd/>
                  <a:tailEnd/>
                </a:ln>
                <a:gradFill rotWithShape="1">
                  <a:gsLst>
                    <a:gs pos="0">
                      <a:srgbClr val="FFE701"/>
                    </a:gs>
                    <a:gs pos="100000">
                      <a:srgbClr val="FE3E02"/>
                    </a:gs>
                  </a:gsLst>
                  <a:lin ang="5400000" scaled="1"/>
                </a:gradFill>
                <a:latin typeface="Impact" panose="020B0806030902050204" pitchFamily="34" charset="0"/>
              </a:rPr>
              <a:t>Спасибо  за  </a:t>
            </a:r>
          </a:p>
          <a:p>
            <a:pPr algn="ctr"/>
            <a:r>
              <a:rPr lang="ru-RU" sz="3600" b="1" kern="10">
                <a:ln w="9525">
                  <a:round/>
                  <a:headEnd/>
                  <a:tailEnd/>
                </a:ln>
                <a:gradFill rotWithShape="1">
                  <a:gsLst>
                    <a:gs pos="0">
                      <a:srgbClr val="FFE701"/>
                    </a:gs>
                    <a:gs pos="100000">
                      <a:srgbClr val="FE3E02"/>
                    </a:gs>
                  </a:gsLst>
                  <a:lin ang="5400000" scaled="1"/>
                </a:gradFill>
                <a:latin typeface="Impact" panose="020B0806030902050204" pitchFamily="34" charset="0"/>
              </a:rPr>
              <a:t>внимание!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1843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1843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2000"/>
                                        <p:tgtEl>
                                          <p:spTgt spid="184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Rectangle 48">
            <a:extLst>
              <a:ext uri="{FF2B5EF4-FFF2-40B4-BE49-F238E27FC236}">
                <a16:creationId xmlns:a16="http://schemas.microsoft.com/office/drawing/2014/main" id="{2D176441-3390-FB29-724D-46E41F910F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295382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ru-RU" altLang="ru-RU"/>
          </a:p>
        </p:txBody>
      </p:sp>
      <p:graphicFrame>
        <p:nvGraphicFramePr>
          <p:cNvPr id="10244" name="Object 47">
            <a:extLst>
              <a:ext uri="{FF2B5EF4-FFF2-40B4-BE49-F238E27FC236}">
                <a16:creationId xmlns:a16="http://schemas.microsoft.com/office/drawing/2014/main" id="{D385F1A4-DFF1-55DB-7F4C-2BA9F292F39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0373710"/>
              </p:ext>
            </p:extLst>
          </p:nvPr>
        </p:nvGraphicFramePr>
        <p:xfrm>
          <a:off x="1056482" y="675493"/>
          <a:ext cx="4032250" cy="1262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2" imgW="1854200" imgH="584200" progId="Equation.3">
                  <p:embed/>
                </p:oleObj>
              </mc:Choice>
              <mc:Fallback>
                <p:oleObj name="Формула" r:id="rId2" imgW="1854200" imgH="584200" progId="Equation.3">
                  <p:embed/>
                  <p:pic>
                    <p:nvPicPr>
                      <p:cNvPr id="10244" name="Object 47">
                        <a:extLst>
                          <a:ext uri="{FF2B5EF4-FFF2-40B4-BE49-F238E27FC236}">
                            <a16:creationId xmlns:a16="http://schemas.microsoft.com/office/drawing/2014/main" id="{D385F1A4-DFF1-55DB-7F4C-2BA9F292F39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56482" y="675493"/>
                        <a:ext cx="4032250" cy="12620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45" name="Rectangle 49">
            <a:extLst>
              <a:ext uri="{FF2B5EF4-FFF2-40B4-BE49-F238E27FC236}">
                <a16:creationId xmlns:a16="http://schemas.microsoft.com/office/drawing/2014/main" id="{3AE1647E-4377-F0CD-3C7B-4FCE216CAD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1"/>
            <a:ext cx="8748713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ru-RU" altLang="ru-RU" sz="2800" b="1" dirty="0">
                <a:solidFill>
                  <a:schemeClr val="folHlink"/>
                </a:solidFill>
              </a:rPr>
              <a:t>Количество индуцированного электричества</a:t>
            </a:r>
          </a:p>
        </p:txBody>
      </p:sp>
      <p:sp>
        <p:nvSpPr>
          <p:cNvPr id="10246" name="Rectangle 50">
            <a:extLst>
              <a:ext uri="{FF2B5EF4-FFF2-40B4-BE49-F238E27FC236}">
                <a16:creationId xmlns:a16="http://schemas.microsoft.com/office/drawing/2014/main" id="{1B7DE732-AFE0-2F42-2182-68D96C4345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6391" y="2322880"/>
            <a:ext cx="4584036" cy="1631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 eaLnBrk="1" hangingPunct="1"/>
            <a:r>
              <a:rPr lang="ru-RU" altLang="ru-RU" sz="2000" dirty="0"/>
              <a:t>Явление электромагнитной индукции применяется для преобразования</a:t>
            </a:r>
          </a:p>
          <a:p>
            <a:pPr algn="just" eaLnBrk="1" hangingPunct="1"/>
            <a:r>
              <a:rPr lang="ru-RU" altLang="ru-RU" sz="2000" dirty="0"/>
              <a:t>механической энергии в энергию электрического тока.</a:t>
            </a:r>
          </a:p>
        </p:txBody>
      </p:sp>
      <p:pic>
        <p:nvPicPr>
          <p:cNvPr id="10247" name="Picture 51">
            <a:extLst>
              <a:ext uri="{FF2B5EF4-FFF2-40B4-BE49-F238E27FC236}">
                <a16:creationId xmlns:a16="http://schemas.microsoft.com/office/drawing/2014/main" id="{40CE93A3-F31B-C272-5341-F40F79E06E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lum bright="-20000" contras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2827" y="4362251"/>
            <a:ext cx="3097212" cy="2435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8" name="Picture 53">
            <a:extLst>
              <a:ext uri="{FF2B5EF4-FFF2-40B4-BE49-F238E27FC236}">
                <a16:creationId xmlns:a16="http://schemas.microsoft.com/office/drawing/2014/main" id="{A1992BF1-EF3B-B17F-402A-BFA4D28B45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lum bright="-24000" contras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5671" y="577717"/>
            <a:ext cx="4839645" cy="62460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945</TotalTime>
  <Words>1464</Words>
  <Application>Microsoft Office PowerPoint</Application>
  <PresentationFormat>Широкоэкранный</PresentationFormat>
  <Paragraphs>92</Paragraphs>
  <Slides>80</Slides>
  <Notes>2</Notes>
  <HiddenSlides>1</HiddenSlides>
  <MMClips>0</MMClips>
  <ScaleCrop>false</ScaleCrop>
  <HeadingPairs>
    <vt:vector size="8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2</vt:i4>
      </vt:variant>
      <vt:variant>
        <vt:lpstr>Заголовки слайдов</vt:lpstr>
      </vt:variant>
      <vt:variant>
        <vt:i4>80</vt:i4>
      </vt:variant>
    </vt:vector>
  </HeadingPairs>
  <TitlesOfParts>
    <vt:vector size="89" baseType="lpstr">
      <vt:lpstr>Arial</vt:lpstr>
      <vt:lpstr>Calibri</vt:lpstr>
      <vt:lpstr>Calibri Light</vt:lpstr>
      <vt:lpstr>Cambria Math</vt:lpstr>
      <vt:lpstr>Impact</vt:lpstr>
      <vt:lpstr>Times New Roman</vt:lpstr>
      <vt:lpstr>Тема Office</vt:lpstr>
      <vt:lpstr>Формула</vt:lpstr>
      <vt:lpstr>Equation.DSMT4</vt:lpstr>
      <vt:lpstr>Переменные электрические и магнитные поля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Aleksey Pshchelko</dc:creator>
  <cp:lastModifiedBy>Aleksey Pshchelko</cp:lastModifiedBy>
  <cp:revision>21</cp:revision>
  <dcterms:created xsi:type="dcterms:W3CDTF">2024-11-09T16:29:35Z</dcterms:created>
  <dcterms:modified xsi:type="dcterms:W3CDTF">2025-05-05T17:21:37Z</dcterms:modified>
</cp:coreProperties>
</file>